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328" r:id="rId2"/>
    <p:sldId id="327" r:id="rId3"/>
    <p:sldId id="368" r:id="rId4"/>
    <p:sldId id="300" r:id="rId5"/>
    <p:sldId id="337" r:id="rId6"/>
    <p:sldId id="338" r:id="rId7"/>
    <p:sldId id="343" r:id="rId8"/>
    <p:sldId id="344" r:id="rId9"/>
    <p:sldId id="339" r:id="rId10"/>
    <p:sldId id="347" r:id="rId11"/>
    <p:sldId id="365" r:id="rId12"/>
    <p:sldId id="359" r:id="rId13"/>
    <p:sldId id="381" r:id="rId14"/>
    <p:sldId id="389" r:id="rId15"/>
    <p:sldId id="346" r:id="rId16"/>
    <p:sldId id="341" r:id="rId17"/>
    <p:sldId id="380" r:id="rId18"/>
    <p:sldId id="351" r:id="rId19"/>
    <p:sldId id="355" r:id="rId20"/>
    <p:sldId id="384" r:id="rId21"/>
    <p:sldId id="353" r:id="rId22"/>
    <p:sldId id="378" r:id="rId23"/>
    <p:sldId id="352" r:id="rId24"/>
    <p:sldId id="383" r:id="rId25"/>
    <p:sldId id="357" r:id="rId26"/>
    <p:sldId id="385" r:id="rId27"/>
    <p:sldId id="374" r:id="rId28"/>
    <p:sldId id="375" r:id="rId29"/>
    <p:sldId id="354" r:id="rId30"/>
    <p:sldId id="345" r:id="rId31"/>
    <p:sldId id="369" r:id="rId32"/>
    <p:sldId id="363" r:id="rId33"/>
    <p:sldId id="364" r:id="rId34"/>
    <p:sldId id="371" r:id="rId35"/>
    <p:sldId id="370" r:id="rId36"/>
    <p:sldId id="376" r:id="rId37"/>
    <p:sldId id="388" r:id="rId38"/>
    <p:sldId id="366" r:id="rId39"/>
    <p:sldId id="367" r:id="rId40"/>
    <p:sldId id="360" r:id="rId41"/>
    <p:sldId id="373" r:id="rId42"/>
    <p:sldId id="387" r:id="rId43"/>
    <p:sldId id="386" r:id="rId4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ie Jakob" initials="MJ" lastIdx="1" clrIdx="0">
    <p:extLst>
      <p:ext uri="{19B8F6BF-5375-455C-9EA6-DF929625EA0E}">
        <p15:presenceInfo xmlns:p15="http://schemas.microsoft.com/office/powerpoint/2012/main" userId="S::marie.jakob@bwedu.de::5015cf40-bc2b-4c7e-8378-06de9c1debe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AA5"/>
    <a:srgbClr val="98999C"/>
    <a:srgbClr val="BF0025"/>
    <a:srgbClr val="2F5597"/>
    <a:srgbClr val="7F807F"/>
    <a:srgbClr val="3873B2"/>
    <a:srgbClr val="00178B"/>
    <a:srgbClr val="B2B3B5"/>
    <a:srgbClr val="890B00"/>
    <a:srgbClr val="0F4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47" autoAdjust="0"/>
    <p:restoredTop sz="80288" autoAdjust="0"/>
  </p:normalViewPr>
  <p:slideViewPr>
    <p:cSldViewPr snapToGrid="0" snapToObjects="1">
      <p:cViewPr varScale="1">
        <p:scale>
          <a:sx n="89" d="100"/>
          <a:sy n="89" d="100"/>
        </p:scale>
        <p:origin x="88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0FC81B-9DFF-BE49-8E31-7681DAFC24C3}" type="datetimeFigureOut">
              <a:rPr lang="de-DE" smtClean="0"/>
              <a:t>04.08.2022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10E54-BAA0-DE4E-B051-17FFDC5923F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12302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>
                <a:sym typeface="Wingdings" pitchFamily="2" charset="2"/>
              </a:rPr>
              <a:t>Ich wird viel vormachen</a:t>
            </a:r>
            <a:r>
              <a:rPr lang="de-DE" baseline="0" dirty="0" smtClean="0">
                <a:sym typeface="Wingdings" pitchFamily="2" charset="2"/>
              </a:rPr>
              <a:t> – gerne mitmachen und sagen wenn was zu schnell ist etc.</a:t>
            </a:r>
            <a:endParaRPr lang="en-US" dirty="0"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915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16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Idee: eher </a:t>
            </a:r>
            <a:r>
              <a:rPr lang="de-DE" dirty="0" err="1" smtClean="0"/>
              <a:t>Overview</a:t>
            </a:r>
            <a:r>
              <a:rPr lang="de-DE" dirty="0" smtClean="0"/>
              <a:t> über diverse Befehle geben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Datenformate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format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format</a:t>
            </a:r>
            <a:r>
              <a:rPr lang="de-DE" baseline="0" dirty="0" smtClean="0"/>
              <a:t>)? 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Beispiel für </a:t>
            </a:r>
            <a:r>
              <a:rPr lang="de-DE" baseline="0" dirty="0" err="1" smtClean="0"/>
              <a:t>untidy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data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86827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Idee: eher </a:t>
            </a:r>
            <a:r>
              <a:rPr lang="de-DE" dirty="0" err="1" smtClean="0"/>
              <a:t>Overview</a:t>
            </a:r>
            <a:r>
              <a:rPr lang="de-DE" dirty="0" smtClean="0"/>
              <a:t> über diverse Befehle geben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dirty="0" smtClean="0"/>
              <a:t>Datenformate</a:t>
            </a:r>
            <a:r>
              <a:rPr lang="de-DE" baseline="0" dirty="0" smtClean="0"/>
              <a:t> (</a:t>
            </a:r>
            <a:r>
              <a:rPr lang="de-DE" baseline="0" dirty="0" err="1" smtClean="0"/>
              <a:t>long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format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wide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format</a:t>
            </a:r>
            <a:r>
              <a:rPr lang="de-DE" baseline="0" dirty="0" smtClean="0"/>
              <a:t>)?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7633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10 Minuten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Zur Übersicht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8205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$: nach Name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[]: nach Position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742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sym typeface="Wingdings" panose="05000000000000000000" pitchFamily="2" charset="2"/>
              </a:rPr>
              <a:t>Machenn</a:t>
            </a:r>
            <a:r>
              <a:rPr lang="de-DE" dirty="0" smtClean="0">
                <a:sym typeface="Wingdings" panose="05000000000000000000" pitchFamily="2" charset="2"/>
              </a:rPr>
              <a:t> wir nicht direkt  Übungsaufgaben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4085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8447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702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x, y, z sind unterschiedliche</a:t>
            </a:r>
            <a:r>
              <a:rPr lang="de-DE" baseline="0" dirty="0" smtClean="0"/>
              <a:t> Bedingungen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 Wir wollen für jeden der _Werte_ (oder Beobachtungen) a bis f eine eigene Zeile haben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91109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Wie so oft – diverse Möglichkeiten</a:t>
            </a:r>
          </a:p>
          <a:p>
            <a:pPr marL="171450" indent="-171450">
              <a:buFontTx/>
              <a:buChar char="-"/>
            </a:pPr>
            <a:r>
              <a:rPr lang="de-DE" dirty="0" smtClean="0"/>
              <a:t>Häufig:</a:t>
            </a:r>
            <a:r>
              <a:rPr lang="de-DE" baseline="0" dirty="0" smtClean="0"/>
              <a:t> Trial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Error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8497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4330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Schon </a:t>
            </a:r>
            <a:r>
              <a:rPr lang="de-DE" dirty="0" smtClean="0"/>
              <a:t>sinnvoll,</a:t>
            </a:r>
            <a:r>
              <a:rPr lang="de-DE" baseline="0" dirty="0" smtClean="0"/>
              <a:t> aber nicht zum </a:t>
            </a:r>
            <a:r>
              <a:rPr lang="de-DE" baseline="0" dirty="0" smtClean="0"/>
              <a:t>Einstieg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/>
              <a:t>Einzelne Funktionen haben wir benutzt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Readr</a:t>
            </a:r>
            <a:r>
              <a:rPr lang="de-DE" baseline="0" dirty="0" smtClean="0"/>
              <a:t>: </a:t>
            </a:r>
            <a:r>
              <a:rPr lang="de-DE" baseline="0" dirty="0" err="1" smtClean="0"/>
              <a:t>read_csv</a:t>
            </a:r>
            <a:r>
              <a:rPr lang="de-DE" baseline="0" dirty="0" smtClean="0"/>
              <a:t>()</a:t>
            </a:r>
          </a:p>
          <a:p>
            <a:pPr marL="628650" lvl="1" indent="-171450">
              <a:buFontTx/>
              <a:buChar char="-"/>
            </a:pPr>
            <a:r>
              <a:rPr lang="de-DE" baseline="0" dirty="0" err="1" smtClean="0"/>
              <a:t>pivot_wider</a:t>
            </a:r>
            <a:r>
              <a:rPr lang="de-DE" baseline="0" dirty="0" smtClean="0"/>
              <a:t>(), </a:t>
            </a:r>
            <a:r>
              <a:rPr lang="de-DE" baseline="0" dirty="0" err="1" smtClean="0"/>
              <a:t>pivot_longer</a:t>
            </a:r>
            <a:r>
              <a:rPr lang="de-DE" baseline="0" dirty="0" smtClean="0"/>
              <a:t>()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1167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- Aufgaben so gedacht,</a:t>
            </a:r>
            <a:r>
              <a:rPr lang="de-DE" baseline="0" dirty="0" smtClean="0"/>
              <a:t> dass auf jeden Fall jeder was zu tun hat </a:t>
            </a:r>
            <a:r>
              <a:rPr lang="de-DE" baseline="0" smtClean="0">
                <a:sym typeface="Wingdings" panose="05000000000000000000" pitchFamily="2" charset="2"/>
              </a:rPr>
              <a:t> Muss/soll </a:t>
            </a:r>
            <a:r>
              <a:rPr lang="de-DE" baseline="0" dirty="0" smtClean="0">
                <a:sym typeface="Wingdings" panose="05000000000000000000" pitchFamily="2" charset="2"/>
              </a:rPr>
              <a:t>nicht </a:t>
            </a:r>
            <a:r>
              <a:rPr lang="de-DE" baseline="0" smtClean="0">
                <a:sym typeface="Wingdings" panose="05000000000000000000" pitchFamily="2" charset="2"/>
              </a:rPr>
              <a:t>fertig werden 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11581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Meine Meinung, gibt</a:t>
            </a:r>
            <a:r>
              <a:rPr lang="de-DE" baseline="0" dirty="0" smtClean="0"/>
              <a:t> auch Leute die nutzen </a:t>
            </a:r>
            <a:r>
              <a:rPr lang="de-DE" baseline="0" dirty="0" err="1" smtClean="0"/>
              <a:t>base</a:t>
            </a:r>
            <a:r>
              <a:rPr lang="de-DE" baseline="0" dirty="0" smtClean="0"/>
              <a:t> R für alles</a:t>
            </a:r>
          </a:p>
          <a:p>
            <a:pPr marL="171450" indent="-171450">
              <a:buFontTx/>
              <a:buChar char="-"/>
            </a:pPr>
            <a:r>
              <a:rPr lang="de-DE" baseline="0" dirty="0" smtClean="0">
                <a:sym typeface="Wingdings" panose="05000000000000000000" pitchFamily="2" charset="2"/>
              </a:rPr>
              <a:t>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3389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7565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Beispiel für</a:t>
            </a:r>
            <a:r>
              <a:rPr lang="de-DE" baseline="0" dirty="0" smtClean="0"/>
              <a:t> Fehlermeldungen: Mittelwert einer anderen Variablen berechnen 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2875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Ev. Zusammen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swirl</a:t>
            </a:r>
            <a:r>
              <a:rPr lang="de-DE" baseline="0" dirty="0" smtClean="0"/>
              <a:t> installieren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842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sym typeface="Wingdings" panose="05000000000000000000" pitchFamily="2" charset="2"/>
              </a:rPr>
              <a:t> Ziel: das Leben einfacher machen^^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5175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1307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de-DE" dirty="0" smtClean="0"/>
              <a:t>Windows: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Backslashes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MacOS: Forward </a:t>
            </a:r>
            <a:r>
              <a:rPr lang="de-DE" baseline="0" dirty="0" err="1" smtClean="0"/>
              <a:t>Slashes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  <a:p>
            <a:pPr marL="171450" indent="-171450">
              <a:buFontTx/>
              <a:buChar char="-"/>
            </a:pPr>
            <a:endParaRPr lang="de-DE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5876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TODO: besseres Bild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0211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Folie zur Referenz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79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49614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5 Minute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0E54-BAA0-DE4E-B051-17FFDC5923F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179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A217B-87F9-9D4F-8F1C-E74776DE8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507" y="1122363"/>
            <a:ext cx="9144000" cy="2387600"/>
          </a:xfrm>
        </p:spPr>
        <p:txBody>
          <a:bodyPr anchor="b">
            <a:normAutofit/>
          </a:bodyPr>
          <a:lstStyle>
            <a:lvl1pPr algn="l">
              <a:defRPr sz="4000" b="0" i="0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86295B4-4260-FC4E-939E-4C2C74C2AB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507" y="3602038"/>
            <a:ext cx="9144000" cy="1655762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 b="0" i="0">
                <a:solidFill>
                  <a:schemeClr val="tx1"/>
                </a:solidFill>
                <a:latin typeface="Helvetica Light" panose="020B0403020202020204" pitchFamily="34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Rechteck 4"/>
          <p:cNvSpPr/>
          <p:nvPr userDrawn="1"/>
        </p:nvSpPr>
        <p:spPr>
          <a:xfrm>
            <a:off x="10955215" y="5241374"/>
            <a:ext cx="1236785" cy="1608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atei:Albert-Ludwigs-Universität Freiburg 2009 logo.svg – Wikipedi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2530" y="4001172"/>
            <a:ext cx="2149612" cy="251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6525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64F843-6B76-B44A-BA84-423A1009F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FF9764B-0640-8A46-95A7-A0652E92E2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1292780-3D86-C94F-9692-2638FEE96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418EAA0-25DE-AE41-A55D-EC185EB967F7}" type="datetime1">
              <a:rPr lang="de-DE" smtClean="0"/>
              <a:t>04.08.2022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EB1EAC-90C5-1044-9761-E779DD9CF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43C97A-FA79-8249-8608-A51C0157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611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9B92C35-B99B-D649-A7E3-6AB68122F2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877A7C4-0C31-0E44-A68B-CF97D75F5D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686AE5-6543-6247-9D05-777D9D502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FAB05E16-F7C4-D444-BAFA-776C17002A83}" type="datetime1">
              <a:rPr lang="de-DE" smtClean="0"/>
              <a:t>04.08.2022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DA78429-560C-8A43-ABAF-D7CE9474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D591D19-FD3B-014E-8E48-5BBFB964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26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27EC42-C22A-8547-8A67-289D4D3F2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00" b="0" i="0">
                <a:solidFill>
                  <a:srgbClr val="BF0025"/>
                </a:solidFill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8D7C45-7E4F-E64C-8224-663A341FDE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542"/>
            <a:ext cx="10515600" cy="4351338"/>
          </a:xfrm>
        </p:spPr>
        <p:txBody>
          <a:bodyPr/>
          <a:lstStyle>
            <a:lvl1pPr>
              <a:defRPr sz="2000" b="0" i="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>
              <a:defRPr sz="1800" b="0" i="0"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>
              <a:defRPr sz="1600" b="0" i="0"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>
              <a:defRPr b="0" i="0"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>
              <a:defRPr b="0" i="0">
                <a:solidFill>
                  <a:schemeClr val="tx1"/>
                </a:solidFill>
                <a:latin typeface="Cambria" panose="02040503050406030204" pitchFamily="18" charset="0"/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B700952-119F-1A41-8B09-393E3F31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175227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300">
                <a:latin typeface="Cambria" panose="02040503050406030204" pitchFamily="18" charset="0"/>
              </a:defRPr>
            </a:lvl1pPr>
          </a:lstStyle>
          <a:p>
            <a:fld id="{27047599-9310-514D-B974-D1107FB324F4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BD94F1FE-0CEA-A64D-AA39-D1F6874D0E68}"/>
              </a:ext>
            </a:extLst>
          </p:cNvPr>
          <p:cNvCxnSpPr/>
          <p:nvPr userDrawn="1"/>
        </p:nvCxnSpPr>
        <p:spPr>
          <a:xfrm>
            <a:off x="838200" y="1690690"/>
            <a:ext cx="11353800" cy="0"/>
          </a:xfrm>
          <a:prstGeom prst="line">
            <a:avLst/>
          </a:prstGeom>
          <a:ln w="19050">
            <a:solidFill>
              <a:srgbClr val="B2B3B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hteck 7"/>
          <p:cNvSpPr/>
          <p:nvPr userDrawn="1"/>
        </p:nvSpPr>
        <p:spPr>
          <a:xfrm>
            <a:off x="10832123" y="5657587"/>
            <a:ext cx="1359877" cy="103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Datei:Albert-Ludwigs-Universität Freiburg 2009 logo.svg – Wikipedi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234" y="5138752"/>
            <a:ext cx="1383132" cy="16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8433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83DDA8-05D2-5A42-B768-4CFE26AE3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>
            <a:normAutofit/>
          </a:bodyPr>
          <a:lstStyle>
            <a:lvl1pPr>
              <a:defRPr sz="5200" b="0" i="0">
                <a:solidFill>
                  <a:srgbClr val="BF0025"/>
                </a:solidFill>
                <a:latin typeface="+mj-lt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D4CADF1-DFAE-7C4F-BAD3-2E812D037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10832123" y="5657587"/>
            <a:ext cx="1359877" cy="10352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Datei:Albert-Ludwigs-Universität Freiburg 2009 logo.svg – Wikipedia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234" y="5138752"/>
            <a:ext cx="1383132" cy="1617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1870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AD88D7-7871-0646-8693-F134DDE51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C80C141-4C0B-B84D-8874-BE3EBD9FCA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D7C996-7FE6-EA4D-8BD6-67ED1A075C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858834E-B140-C346-8916-4096841113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E1224B1-8A9C-2944-9AEC-5B9E9DFE0FC4}" type="datetime1">
              <a:rPr lang="de-DE" smtClean="0"/>
              <a:t>04.08.2022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539DE8-D9AE-1F4E-9F99-5499B903B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AE45DC6-DB05-5045-A5E4-0A537A66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712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8A0F0F-C02F-6C4D-BFC1-E90F1EAD2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B64CD0-AE7B-044A-B433-75C5B1BBEB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9E944C4-40D8-9948-A20B-F418E78F5D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B3772AB-0CFF-E543-ABD9-90647EC094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FC30B11-D949-3E4E-ACA3-6A26D8F829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C9110A4-E040-3F44-9400-8ABE501692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A39784B-142A-2D40-A37F-B96A51526379}" type="datetime1">
              <a:rPr lang="de-DE" smtClean="0"/>
              <a:t>04.08.2022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BE36706-AA25-684C-AB08-D85ED0B9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A39F9D2-1BD1-DD40-AF54-572DEF01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182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8CA1FC-3D19-024E-A164-6A21F449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25C11AC-54D6-0D4A-9B78-D1309BFEF8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BDB7CDD-F3BB-1D48-BDF4-5DB99C6856A3}" type="datetime1">
              <a:rPr lang="de-DE" smtClean="0"/>
              <a:t>04.08.2022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90D3E5D-DD7B-2941-AF57-7A2D8FD65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24841A-4811-4046-A23F-21D8CD571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902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BA73243-1D68-7A4C-A9F8-5A0D1CA0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2BDFB53-CB65-6B41-83EE-8B49390BC075}" type="datetime1">
              <a:rPr lang="de-DE" smtClean="0"/>
              <a:t>04.08.2022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0464A03-1D0D-524F-B91D-2BCDE494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CC40C9-C211-6A45-8C11-B8F972C27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1425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94899-5039-2A46-B545-35C8A910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27A08-5968-7E49-8A5F-294C49185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85CB202-BA33-7D48-B90D-C5A4CB381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8CB18D-AF38-FD4D-80F4-DF905C451C7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68A927D-29EA-CC49-9D88-D54E0AAE29F9}" type="datetime1">
              <a:rPr lang="de-DE" smtClean="0"/>
              <a:t>04.08.2022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EF90B08-F882-7D4E-9BF7-2C01019F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02F7E93-522A-9441-BB66-54EEEA286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7112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3BD65F-5516-914F-BF43-A27B470C2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4902EE1-640B-A643-B3CA-278BDA72A7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CCF715-11C6-0943-9470-152D440E21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E8B4D6F-A007-024B-8958-7BBBD1F68F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A7EE4EB-8011-1147-A101-04A25136DBEB}" type="datetime1">
              <a:rPr lang="de-DE" smtClean="0"/>
              <a:t>04.08.2022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D9A491F-28C2-9F41-8096-866C80AD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Marie Jakob   Independence of Recollection and Familiarity in Recognition Memory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C524C2C-FFB3-4A49-A6AD-84A12FED6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7047599-9310-514D-B974-D1107FB324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1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4">
            <a:extLst>
              <a:ext uri="{FF2B5EF4-FFF2-40B4-BE49-F238E27FC236}">
                <a16:creationId xmlns:a16="http://schemas.microsoft.com/office/drawing/2014/main" id="{06E2C44B-856E-9C49-B83B-858FBFBAA19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77" t="76542" b="-2111"/>
          <a:stretch/>
        </p:blipFill>
        <p:spPr bwMode="auto">
          <a:xfrm>
            <a:off x="10491347" y="5322239"/>
            <a:ext cx="1700653" cy="165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3034462-01EA-8249-87C8-651EA2BE2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239D958-F1B8-684E-A979-08C19E964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EE7B8F29-66CF-F94E-85A3-60DFA4446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194712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 sz="1300">
                <a:solidFill>
                  <a:schemeClr val="accent3"/>
                </a:solidFill>
                <a:latin typeface="Cambria" panose="02040503050406030204" pitchFamily="18" charset="0"/>
              </a:defRPr>
            </a:lvl1pPr>
          </a:lstStyle>
          <a:p>
            <a:fld id="{27047599-9310-514D-B974-D1107FB324F4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2639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reenteapress.com/thinkpython/thinkCSpy.pdf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8A27F-72E7-BB48-9CDE-32CD69DD22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ts val="6000"/>
              </a:lnSpc>
            </a:pPr>
            <a:r>
              <a:rPr lang="de-DE" sz="5600" dirty="0" smtClean="0">
                <a:solidFill>
                  <a:srgbClr val="BF0025"/>
                </a:solidFill>
                <a:latin typeface="+mj-lt"/>
              </a:rPr>
              <a:t/>
            </a:r>
            <a:br>
              <a:rPr lang="de-DE" sz="5600" dirty="0" smtClean="0">
                <a:solidFill>
                  <a:srgbClr val="BF0025"/>
                </a:solidFill>
                <a:latin typeface="+mj-lt"/>
              </a:rPr>
            </a:br>
            <a:r>
              <a:rPr lang="de-DE" sz="5600" dirty="0" smtClean="0">
                <a:solidFill>
                  <a:srgbClr val="BF0025"/>
                </a:solidFill>
                <a:latin typeface="+mj-lt"/>
              </a:rPr>
              <a:t>Einführung in R:</a:t>
            </a:r>
            <a:br>
              <a:rPr lang="de-DE" sz="5600" dirty="0" smtClean="0">
                <a:solidFill>
                  <a:srgbClr val="BF0025"/>
                </a:solidFill>
                <a:latin typeface="+mj-lt"/>
              </a:rPr>
            </a:br>
            <a:r>
              <a:rPr lang="de-DE" sz="5600" dirty="0" smtClean="0">
                <a:solidFill>
                  <a:srgbClr val="BF0025"/>
                </a:solidFill>
                <a:latin typeface="+mj-lt"/>
              </a:rPr>
              <a:t>II.  Working </a:t>
            </a:r>
            <a:r>
              <a:rPr lang="de-DE" sz="5600" dirty="0" err="1" smtClean="0">
                <a:solidFill>
                  <a:srgbClr val="BF0025"/>
                </a:solidFill>
                <a:latin typeface="+mj-lt"/>
              </a:rPr>
              <a:t>with</a:t>
            </a:r>
            <a:r>
              <a:rPr lang="de-DE" sz="5600" dirty="0" smtClean="0">
                <a:solidFill>
                  <a:srgbClr val="BF0025"/>
                </a:solidFill>
                <a:latin typeface="+mj-lt"/>
              </a:rPr>
              <a:t> Data</a:t>
            </a:r>
            <a:endParaRPr lang="de-DE" sz="5600" dirty="0">
              <a:solidFill>
                <a:srgbClr val="BF0025"/>
              </a:solidFill>
              <a:latin typeface="+mj-lt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9C1E153-FC8F-5B4B-9885-5EBDA00CBC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>
              <a:lnSpc>
                <a:spcPts val="3200"/>
              </a:lnSpc>
            </a:pPr>
            <a:endParaRPr lang="de-DE" sz="2000" dirty="0" smtClean="0">
              <a:solidFill>
                <a:srgbClr val="98999C"/>
              </a:solidFill>
              <a:latin typeface="Cambria" panose="02040503050406030204" pitchFamily="18" charset="0"/>
            </a:endParaRPr>
          </a:p>
          <a:p>
            <a:pPr>
              <a:lnSpc>
                <a:spcPts val="3200"/>
              </a:lnSpc>
            </a:pPr>
            <a:endParaRPr lang="de-DE" sz="2000" dirty="0">
              <a:solidFill>
                <a:srgbClr val="98999C"/>
              </a:solidFill>
              <a:latin typeface="Cambria" panose="02040503050406030204" pitchFamily="18" charset="0"/>
            </a:endParaRPr>
          </a:p>
          <a:p>
            <a:pPr>
              <a:lnSpc>
                <a:spcPts val="3200"/>
              </a:lnSpc>
            </a:pPr>
            <a:r>
              <a:rPr lang="de-DE" sz="2200" dirty="0">
                <a:solidFill>
                  <a:srgbClr val="98999C"/>
                </a:solidFill>
                <a:latin typeface="Cambria" panose="02040503050406030204" pitchFamily="18" charset="0"/>
              </a:rPr>
              <a:t>Marie A. Jakob </a:t>
            </a:r>
            <a:endParaRPr lang="de-DE" sz="1400" b="1" spc="300" dirty="0">
              <a:solidFill>
                <a:srgbClr val="98999C"/>
              </a:solidFill>
              <a:latin typeface="Helvetica" pitchFamily="2" charset="0"/>
            </a:endParaRPr>
          </a:p>
          <a:p>
            <a:pPr>
              <a:lnSpc>
                <a:spcPts val="3200"/>
              </a:lnSpc>
            </a:pPr>
            <a:r>
              <a:rPr lang="de-DE" sz="1400" b="1" spc="300" dirty="0" smtClean="0">
                <a:solidFill>
                  <a:srgbClr val="98999C"/>
                </a:solidFill>
                <a:latin typeface="Helvetica" pitchFamily="2" charset="0"/>
              </a:rPr>
              <a:t>SUMMER SCHOOL KOGNITIVE MODELLIERUNG 2022</a:t>
            </a:r>
          </a:p>
        </p:txBody>
      </p:sp>
      <p:pic>
        <p:nvPicPr>
          <p:cNvPr id="4100" name="Picture 4" descr="https://github.com/allisonhorst/stats-illustrations/raw/master/rstats-artwork/exploder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10" y="739966"/>
            <a:ext cx="3152393" cy="3152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713507" y="5845850"/>
            <a:ext cx="3256982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Image </a:t>
            </a:r>
            <a:r>
              <a:rPr lang="de-DE" sz="1200" dirty="0" err="1" smtClean="0">
                <a:solidFill>
                  <a:srgbClr val="98999C"/>
                </a:solidFill>
                <a:latin typeface="+mj-lt"/>
              </a:rPr>
              <a:t>Credit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 Allison Horst, </a:t>
            </a: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/>
            </a:r>
            <a:br>
              <a:rPr lang="de-DE" sz="1200" dirty="0" smtClean="0">
                <a:solidFill>
                  <a:srgbClr val="98999C"/>
                </a:solidFill>
                <a:latin typeface="+mj-lt"/>
              </a:rPr>
            </a:b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https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://github.com/allisonhorst/stats-illustrations 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922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Workflow &amp; </a:t>
            </a:r>
            <a:r>
              <a:rPr lang="de-DE" dirty="0" err="1" smtClean="0"/>
              <a:t>RStudio</a:t>
            </a:r>
            <a:r>
              <a:rPr lang="de-DE" dirty="0" smtClean="0"/>
              <a:t> Projects </a:t>
            </a:r>
            <a:endParaRPr lang="en-US" dirty="0"/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2148" y="1767808"/>
            <a:ext cx="4777975" cy="3982998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Ellipse 5"/>
          <p:cNvSpPr/>
          <p:nvPr/>
        </p:nvSpPr>
        <p:spPr>
          <a:xfrm>
            <a:off x="7590621" y="2038118"/>
            <a:ext cx="396608" cy="374573"/>
          </a:xfrm>
          <a:prstGeom prst="ellipse">
            <a:avLst/>
          </a:prstGeom>
          <a:noFill/>
          <a:ln w="57150">
            <a:solidFill>
              <a:srgbClr val="BF0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BF0025"/>
                </a:solidFill>
              </a:ln>
            </a:endParaRP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3A57D960-14F0-0E43-909A-CE9AC73A501A}"/>
              </a:ext>
            </a:extLst>
          </p:cNvPr>
          <p:cNvSpPr txBox="1">
            <a:spLocks/>
          </p:cNvSpPr>
          <p:nvPr/>
        </p:nvSpPr>
        <p:spPr>
          <a:xfrm>
            <a:off x="838200" y="1690541"/>
            <a:ext cx="6025308" cy="497466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dirty="0" smtClean="0">
                <a:sym typeface="Wingdings" pitchFamily="2" charset="2"/>
              </a:rPr>
              <a:t>Für jede Datenanalyse:</a:t>
            </a:r>
          </a:p>
          <a:p>
            <a:r>
              <a:rPr lang="de-DE" dirty="0" smtClean="0">
                <a:sym typeface="Wingdings" pitchFamily="2" charset="2"/>
              </a:rPr>
              <a:t>Ein Projektordner</a:t>
            </a:r>
          </a:p>
          <a:p>
            <a:r>
              <a:rPr lang="de-DE" dirty="0" smtClean="0">
                <a:sym typeface="Wingdings" pitchFamily="2" charset="2"/>
              </a:rPr>
              <a:t>Unterordner für Daten, Skripte, Plots, Ergebnisse etc. </a:t>
            </a:r>
          </a:p>
          <a:p>
            <a:r>
              <a:rPr lang="de-DE" dirty="0" smtClean="0">
                <a:sym typeface="Wingdings" pitchFamily="2" charset="2"/>
              </a:rPr>
              <a:t>README, das Struktur und Dateinamen erklärt</a:t>
            </a:r>
          </a:p>
          <a:p>
            <a:r>
              <a:rPr lang="de-DE" dirty="0" smtClean="0">
                <a:sym typeface="Wingdings" pitchFamily="2" charset="2"/>
              </a:rPr>
              <a:t>Alle Pfade relativ zum Projektordner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b="1" dirty="0" smtClean="0">
                <a:solidFill>
                  <a:srgbClr val="BF0025"/>
                </a:solidFill>
                <a:sym typeface="Wingdings" pitchFamily="2" charset="2"/>
              </a:rPr>
              <a:t> </a:t>
            </a:r>
            <a:r>
              <a:rPr lang="de-DE" b="1" dirty="0" err="1" smtClean="0">
                <a:solidFill>
                  <a:srgbClr val="BF0025"/>
                </a:solidFill>
                <a:sym typeface="Wingdings" pitchFamily="2" charset="2"/>
              </a:rPr>
              <a:t>RStudio</a:t>
            </a:r>
            <a:r>
              <a:rPr lang="de-DE" b="1" dirty="0" smtClean="0">
                <a:solidFill>
                  <a:srgbClr val="BF0025"/>
                </a:solidFill>
                <a:sym typeface="Wingdings" pitchFamily="2" charset="2"/>
              </a:rPr>
              <a:t> Projects: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itchFamily="2" charset="2"/>
              </a:rPr>
              <a:t>Setzen </a:t>
            </a:r>
            <a:r>
              <a:rPr lang="de-DE" dirty="0" err="1" smtClean="0">
                <a:sym typeface="Wingdings" pitchFamily="2" charset="2"/>
              </a:rPr>
              <a:t>working</a:t>
            </a: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 err="1" smtClean="0">
                <a:sym typeface="Wingdings" pitchFamily="2" charset="2"/>
              </a:rPr>
              <a:t>directory</a:t>
            </a:r>
            <a:r>
              <a:rPr lang="de-DE" dirty="0" smtClean="0">
                <a:sym typeface="Wingdings" pitchFamily="2" charset="2"/>
              </a:rPr>
              <a:t> auf Projektordner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itchFamily="2" charset="2"/>
              </a:rPr>
              <a:t>(+ tun andere nützliche Dinge, die man nicht verstehen muss)</a:t>
            </a:r>
          </a:p>
          <a:p>
            <a:pPr marL="457189" lvl="1" indent="0">
              <a:buNone/>
            </a:pPr>
            <a:r>
              <a:rPr lang="de-DE" dirty="0" smtClean="0">
                <a:sym typeface="Wingdings" pitchFamily="2" charset="2"/>
              </a:rPr>
              <a:t>Besonders sinnvoll für Kollaborationen</a:t>
            </a:r>
          </a:p>
          <a:p>
            <a:pPr marL="457189" lvl="1" indent="0">
              <a:buNone/>
            </a:pP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in R]</a:t>
            </a:r>
            <a:r>
              <a:rPr lang="de-DE" b="1" dirty="0"/>
              <a:t> </a:t>
            </a:r>
          </a:p>
          <a:p>
            <a:pPr marL="457189" lvl="1" indent="0">
              <a:buNone/>
            </a:pPr>
            <a:endParaRPr lang="de-DE" dirty="0" smtClean="0">
              <a:sym typeface="Wingdings" pitchFamily="2" charset="2"/>
            </a:endParaRPr>
          </a:p>
          <a:p>
            <a:pPr lvl="2"/>
            <a:endParaRPr lang="de-DE" b="1" dirty="0">
              <a:solidFill>
                <a:srgbClr val="BF0025"/>
              </a:solidFill>
              <a:sym typeface="Wingdings" pitchFamily="2" charset="2"/>
            </a:endParaRPr>
          </a:p>
          <a:p>
            <a:pPr lvl="2"/>
            <a:endParaRPr lang="de-DE" b="1" dirty="0" smtClean="0">
              <a:sym typeface="Wingdings" pitchFamily="2" charset="2"/>
            </a:endParaRPr>
          </a:p>
          <a:p>
            <a:pPr lvl="1"/>
            <a:endParaRPr lang="en-US" dirty="0" smtClean="0">
              <a:sym typeface="Wingdings" pitchFamily="2" charset="2"/>
            </a:endParaRPr>
          </a:p>
          <a:p>
            <a:endParaRPr lang="de-DE" dirty="0" smtClean="0">
              <a:sym typeface="Wingdings" pitchFamily="2" charset="2"/>
            </a:endParaRPr>
          </a:p>
          <a:p>
            <a:endParaRPr lang="en-US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73236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6600" dirty="0" smtClean="0"/>
              <a:t>Style</a:t>
            </a:r>
            <a:endParaRPr lang="en-US" sz="660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de-DE" dirty="0" smtClean="0"/>
          </a:p>
          <a:p>
            <a:endParaRPr lang="de-DE" dirty="0" smtClean="0"/>
          </a:p>
          <a:p>
            <a:r>
              <a:rPr lang="de-DE" sz="1400" dirty="0" smtClean="0"/>
              <a:t>…und das Geld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8455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Skript-Struktur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de-DE" dirty="0" smtClean="0"/>
              <a:t>Wie schreibt man übersichtliche und verständliche Skripte? </a:t>
            </a:r>
          </a:p>
          <a:p>
            <a:r>
              <a:rPr lang="de-DE" dirty="0" smtClean="0"/>
              <a:t>Header erstellen mit Datum, Script Info und </a:t>
            </a:r>
            <a:r>
              <a:rPr lang="de-DE" dirty="0" err="1" smtClean="0"/>
              <a:t>Autor:in</a:t>
            </a:r>
            <a:endParaRPr lang="de-DE" dirty="0" smtClean="0"/>
          </a:p>
          <a:p>
            <a:r>
              <a:rPr lang="de-DE" dirty="0" smtClean="0"/>
              <a:t>Alle benötigten Packages </a:t>
            </a:r>
            <a:r>
              <a:rPr lang="de-DE" dirty="0" smtClean="0"/>
              <a:t>und Datensätze </a:t>
            </a:r>
            <a:r>
              <a:rPr lang="de-DE" i="1" dirty="0" smtClean="0"/>
              <a:t>am </a:t>
            </a:r>
            <a:r>
              <a:rPr lang="de-DE" i="1" dirty="0" smtClean="0"/>
              <a:t>Anfang des Skripts </a:t>
            </a:r>
            <a:r>
              <a:rPr lang="de-DE" dirty="0" smtClean="0"/>
              <a:t>laden</a:t>
            </a:r>
          </a:p>
          <a:p>
            <a:r>
              <a:rPr lang="de-DE" dirty="0" smtClean="0"/>
              <a:t>Skript in Abschnitte einteilen</a:t>
            </a:r>
          </a:p>
          <a:p>
            <a:pPr marL="0" indent="0">
              <a:buNone/>
            </a:pP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#### A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new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section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####</a:t>
            </a:r>
          </a:p>
          <a:p>
            <a:r>
              <a:rPr lang="de-DE" dirty="0" smtClean="0">
                <a:ea typeface="Cambria" panose="02040503050406030204" pitchFamily="18" charset="0"/>
                <a:cs typeface="Cascadia Code SemiLight" panose="020B0609020000020004" pitchFamily="49" charset="0"/>
              </a:rPr>
              <a:t>Variablen „sinnvoll“ benennen (… I </a:t>
            </a:r>
            <a:r>
              <a:rPr lang="de-DE" dirty="0" err="1" smtClean="0">
                <a:ea typeface="Cambria" panose="02040503050406030204" pitchFamily="18" charset="0"/>
                <a:cs typeface="Cascadia Code SemiLight" panose="020B0609020000020004" pitchFamily="49" charset="0"/>
              </a:rPr>
              <a:t>know</a:t>
            </a:r>
            <a:r>
              <a:rPr lang="de-DE" dirty="0" smtClean="0">
                <a:ea typeface="Cambria" panose="02040503050406030204" pitchFamily="18" charset="0"/>
                <a:cs typeface="Cascadia Code SemiLight" panose="020B0609020000020004" pitchFamily="49" charset="0"/>
              </a:rPr>
              <a:t>…) </a:t>
            </a:r>
          </a:p>
          <a:p>
            <a:r>
              <a:rPr lang="de-DE" dirty="0" smtClean="0">
                <a:ea typeface="Cambria" panose="02040503050406030204" pitchFamily="18" charset="0"/>
                <a:cs typeface="Cascadia Code SemiLight" panose="020B0609020000020004" pitchFamily="49" charset="0"/>
              </a:rPr>
              <a:t>Kommentieren: nicht was genau passiert (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#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loops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through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a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list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and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computes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the</a:t>
            </a:r>
            <a:r>
              <a:rPr lang="de-DE" sz="18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8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minimum</a:t>
            </a:r>
            <a:r>
              <a:rPr lang="de-DE" dirty="0" smtClean="0">
                <a:ea typeface="Cambria" panose="02040503050406030204" pitchFamily="18" charset="0"/>
                <a:cs typeface="Cascadia Code SemiLight" panose="020B0609020000020004" pitchFamily="49" charset="0"/>
              </a:rPr>
              <a:t>) sondern wozu der Schritt dient (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#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extracts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and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adds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minima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from</a:t>
            </a:r>
            <a:r>
              <a:rPr lang="de-DE" sz="1900" dirty="0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 all </a:t>
            </a:r>
            <a:r>
              <a:rPr lang="de-DE" sz="1900" dirty="0" err="1" smtClean="0">
                <a:solidFill>
                  <a:srgbClr val="98999C"/>
                </a:solidFill>
                <a:latin typeface="Cascadia Code SemiLight" panose="020B0609020000020004" pitchFamily="49" charset="0"/>
                <a:ea typeface="Cambria" panose="02040503050406030204" pitchFamily="18" charset="0"/>
                <a:cs typeface="Cascadia Code SemiLight" panose="020B0609020000020004" pitchFamily="49" charset="0"/>
              </a:rPr>
              <a:t>rows</a:t>
            </a:r>
            <a:r>
              <a:rPr lang="de-DE" dirty="0" smtClean="0">
                <a:ea typeface="Cambria" panose="02040503050406030204" pitchFamily="18" charset="0"/>
                <a:cs typeface="Cascadia Code SemiLight" panose="020B0609020000020004" pitchFamily="49" charset="0"/>
              </a:rPr>
              <a:t>)</a:t>
            </a:r>
            <a:endParaRPr lang="en-US" dirty="0">
              <a:ea typeface="Cambria" panose="02040503050406030204" pitchFamily="18" charset="0"/>
              <a:cs typeface="Cascadia Code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8538072" y="798036"/>
            <a:ext cx="29258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indent="0">
              <a:buNone/>
            </a:pP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in R]</a:t>
            </a:r>
            <a:r>
              <a:rPr lang="de-DE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0234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Variablennamen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7222473" y="1690541"/>
            <a:ext cx="4631675" cy="4658303"/>
          </a:xfrm>
        </p:spPr>
        <p:txBody>
          <a:bodyPr>
            <a:normAutofit/>
          </a:bodyPr>
          <a:lstStyle/>
          <a:p>
            <a:r>
              <a:rPr lang="de-DE" dirty="0" smtClean="0"/>
              <a:t>Zusammengesetzte Variablennamen sollten einem Schema („</a:t>
            </a:r>
            <a:r>
              <a:rPr lang="de-DE" dirty="0" err="1" smtClean="0"/>
              <a:t>case</a:t>
            </a:r>
            <a:r>
              <a:rPr lang="de-DE" dirty="0" smtClean="0"/>
              <a:t>“) folgen</a:t>
            </a:r>
          </a:p>
          <a:p>
            <a:r>
              <a:rPr lang="de-DE" dirty="0" smtClean="0"/>
              <a:t>In R: in der Regel </a:t>
            </a:r>
            <a:r>
              <a:rPr lang="de-DE" dirty="0" err="1" smtClean="0"/>
              <a:t>snake</a:t>
            </a:r>
            <a:r>
              <a:rPr lang="de-DE" dirty="0" smtClean="0"/>
              <a:t> </a:t>
            </a:r>
            <a:r>
              <a:rPr lang="de-DE" dirty="0" err="1" smtClean="0"/>
              <a:t>case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&gt;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raw_data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&gt;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mean_response_times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&gt; </a:t>
            </a:r>
            <a:r>
              <a:rPr lang="de-DE" dirty="0" err="1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results_anova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etc.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Am Wichtigsten ist aber </a:t>
            </a:r>
            <a:br>
              <a:rPr lang="de-DE" dirty="0" smtClean="0">
                <a:sym typeface="Wingdings" panose="05000000000000000000" pitchFamily="2" charset="2"/>
              </a:rPr>
            </a:br>
            <a:r>
              <a:rPr lang="de-DE" dirty="0" smtClean="0">
                <a:sym typeface="Wingdings" panose="05000000000000000000" pitchFamily="2" charset="2"/>
              </a:rPr>
              <a:t>Konsistenz 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3074" name="Picture 2" descr="https://juliescholler.gitlab.io/files/M2/images/coding_ca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2595225"/>
            <a:ext cx="1800000" cy="123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juliescholler.gitlab.io/files/M2/images/coding_cas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98" y="1697373"/>
            <a:ext cx="6307077" cy="4344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1181098" y="5922619"/>
            <a:ext cx="3256982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Image </a:t>
            </a:r>
            <a:r>
              <a:rPr lang="de-DE" sz="1200" dirty="0" err="1" smtClean="0">
                <a:solidFill>
                  <a:srgbClr val="98999C"/>
                </a:solidFill>
                <a:latin typeface="+mj-lt"/>
              </a:rPr>
              <a:t>Credit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 Allison Horst, </a:t>
            </a: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/>
            </a:r>
            <a:br>
              <a:rPr lang="de-DE" sz="1200" dirty="0" smtClean="0">
                <a:solidFill>
                  <a:srgbClr val="98999C"/>
                </a:solidFill>
                <a:latin typeface="+mj-lt"/>
              </a:rPr>
            </a:b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https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://github.com/allisonhorst/stats-illustrations 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736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Übungsaufgaben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02_Aufgaben_Wrangling.pdf	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 Aufgabe 0</a:t>
            </a:r>
            <a:endParaRPr lang="en-US" dirty="0"/>
          </a:p>
        </p:txBody>
      </p:sp>
      <p:pic>
        <p:nvPicPr>
          <p:cNvPr id="1026" name="Picture 2" descr="https://allisonhorst.github.io/palmerpenguins/reference/figures/lter_pengui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211" y="477614"/>
            <a:ext cx="6178930" cy="368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312814" y="4191364"/>
            <a:ext cx="3256982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Image </a:t>
            </a:r>
            <a:r>
              <a:rPr lang="de-DE" sz="1200" dirty="0" err="1" smtClean="0">
                <a:solidFill>
                  <a:srgbClr val="98999C"/>
                </a:solidFill>
                <a:latin typeface="+mj-lt"/>
              </a:rPr>
              <a:t>Credit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 Allison Horst, </a:t>
            </a: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/>
            </a:r>
            <a:br>
              <a:rPr lang="de-DE" sz="1200" dirty="0" smtClean="0">
                <a:solidFill>
                  <a:srgbClr val="98999C"/>
                </a:solidFill>
                <a:latin typeface="+mj-lt"/>
              </a:rPr>
            </a:b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https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://github.com/allisonhorst/stats-illustrations 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0527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de-DE" dirty="0" smtClean="0"/>
              <a:t>II. Data Handling </a:t>
            </a:r>
            <a:br>
              <a:rPr lang="de-DE" dirty="0" smtClean="0"/>
            </a:br>
            <a:r>
              <a:rPr lang="de-DE" dirty="0" smtClean="0"/>
              <a:t>&amp; Manipulation</a:t>
            </a:r>
            <a:endParaRPr lang="en-US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31851" y="6181304"/>
            <a:ext cx="2743200" cy="365125"/>
          </a:xfrm>
        </p:spPr>
        <p:txBody>
          <a:bodyPr/>
          <a:lstStyle/>
          <a:p>
            <a:fld id="{27047599-9310-514D-B974-D1107FB324F4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6146" name="Picture 2" descr="Data Tr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121" y="195606"/>
            <a:ext cx="4302208" cy="430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9254631" y="4540976"/>
            <a:ext cx="1657698" cy="3407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98999C"/>
                </a:solidFill>
                <a:latin typeface="+mj-lt"/>
              </a:rPr>
              <a:t>https://xkcd.com/2582/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87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Handling &amp; Manipulation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de-DE" sz="1800" dirty="0">
                <a:ea typeface="Cambria" panose="02040503050406030204" pitchFamily="18" charset="0"/>
              </a:rPr>
              <a:t>Rohe Daten sind selten im Format in dem man sie </a:t>
            </a:r>
            <a:r>
              <a:rPr lang="de-DE" sz="1800" dirty="0" smtClean="0">
                <a:ea typeface="Cambria" panose="02040503050406030204" pitchFamily="18" charset="0"/>
              </a:rPr>
              <a:t>braucht</a:t>
            </a:r>
          </a:p>
          <a:p>
            <a:r>
              <a:rPr lang="de-DE" sz="1800" dirty="0" smtClean="0">
                <a:ea typeface="Cambria" panose="02040503050406030204" pitchFamily="18" charset="0"/>
              </a:rPr>
              <a:t>Häufig braucht man: 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Andere Variablennamen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Neue Variablen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Ein anderes Format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Eine Auswahl an Variablen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Einen zusammengefügten Datensatz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Einen gefilterten Datensatz</a:t>
            </a:r>
            <a:endParaRPr lang="de-DE" sz="1800" dirty="0">
              <a:ea typeface="Cambria" panose="02040503050406030204" pitchFamily="18" charset="0"/>
            </a:endParaRPr>
          </a:p>
          <a:p>
            <a:r>
              <a:rPr lang="de-DE" sz="1800" dirty="0" smtClean="0">
                <a:ea typeface="Cambria" panose="02040503050406030204" pitchFamily="18" charset="0"/>
                <a:sym typeface="Wingdings" panose="05000000000000000000" pitchFamily="2" charset="2"/>
              </a:rPr>
              <a:t> R bietet diverse Funktionen dafür an</a:t>
            </a:r>
            <a:endParaRPr lang="en-US" sz="1800" dirty="0">
              <a:ea typeface="Cambria" panose="02040503050406030204" pitchFamily="18" charset="0"/>
            </a:endParaRPr>
          </a:p>
          <a:p>
            <a:endParaRPr lang="de-DE" sz="1800" dirty="0">
              <a:ea typeface="Cambria" panose="02040503050406030204" pitchFamily="18" charset="0"/>
              <a:cs typeface="Cascadia Mono SemiLight" panose="020B0609020000020004" pitchFamily="49" charset="0"/>
            </a:endParaRPr>
          </a:p>
          <a:p>
            <a:endParaRPr lang="de-DE" sz="1800" dirty="0">
              <a:ea typeface="Cambria" panose="02040503050406030204" pitchFamily="18" charset="0"/>
            </a:endParaRPr>
          </a:p>
          <a:p>
            <a:endParaRPr lang="de-DE" sz="1800" dirty="0">
              <a:ea typeface="Cambria" panose="02040503050406030204" pitchFamily="18" charset="0"/>
            </a:endParaRPr>
          </a:p>
          <a:p>
            <a:endParaRPr lang="en-US" sz="1800" dirty="0">
              <a:ea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917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Handling &amp; Manipulation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1"/>
            <a:ext cx="10515600" cy="4734321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Basic Bitches… äh Befehle</a:t>
            </a:r>
          </a:p>
          <a:p>
            <a:pPr lvl="1"/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View(),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head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tail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nrow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ncol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names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dim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length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unique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summary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which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is.na()</a:t>
            </a:r>
          </a:p>
          <a:p>
            <a:r>
              <a:rPr lang="de-DE" dirty="0" smtClean="0"/>
              <a:t>Subsetting (</a:t>
            </a:r>
            <a:r>
              <a:rPr lang="de-DE" dirty="0" err="1" smtClean="0"/>
              <a:t>selecting</a:t>
            </a:r>
            <a:r>
              <a:rPr lang="de-DE" dirty="0" smtClean="0"/>
              <a:t> </a:t>
            </a:r>
            <a:r>
              <a:rPr lang="de-DE" dirty="0" err="1" smtClean="0"/>
              <a:t>rows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columns</a:t>
            </a:r>
            <a:r>
              <a:rPr lang="de-DE" dirty="0" smtClean="0"/>
              <a:t>)</a:t>
            </a:r>
          </a:p>
          <a:p>
            <a:pPr lvl="1"/>
            <a:r>
              <a:rPr lang="de-DE" sz="13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$, […, …], </a:t>
            </a:r>
            <a:r>
              <a:rPr lang="de-DE" dirty="0" err="1" smtClean="0"/>
              <a:t>conditional</a:t>
            </a:r>
            <a:r>
              <a:rPr lang="de-DE" dirty="0" smtClean="0"/>
              <a:t> </a:t>
            </a:r>
            <a:r>
              <a:rPr lang="de-DE" dirty="0" err="1" smtClean="0"/>
              <a:t>selection</a:t>
            </a:r>
            <a:endParaRPr lang="de-DE" dirty="0" smtClean="0"/>
          </a:p>
          <a:p>
            <a:r>
              <a:rPr lang="de-DE" dirty="0" smtClean="0"/>
              <a:t>Variablen umbenennen und </a:t>
            </a:r>
            <a:r>
              <a:rPr lang="de-DE" dirty="0" err="1" smtClean="0"/>
              <a:t>rekodieren</a:t>
            </a:r>
            <a:endParaRPr lang="de-DE" dirty="0" smtClean="0"/>
          </a:p>
          <a:p>
            <a:pPr lvl="1"/>
            <a:r>
              <a:rPr lang="de-DE" sz="1500" dirty="0" err="1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</a:t>
            </a:r>
            <a:r>
              <a:rPr lang="de-DE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ames</a:t>
            </a:r>
            <a:r>
              <a:rPr lang="de-DE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</a:p>
          <a:p>
            <a:r>
              <a:rPr lang="de-DE" dirty="0" err="1" smtClean="0"/>
              <a:t>Summarizing</a:t>
            </a:r>
            <a:r>
              <a:rPr lang="de-DE" dirty="0" smtClean="0"/>
              <a:t> / </a:t>
            </a:r>
            <a:r>
              <a:rPr lang="de-DE" dirty="0" err="1" smtClean="0"/>
              <a:t>Aggregating</a:t>
            </a:r>
            <a:endParaRPr lang="de-DE" dirty="0" smtClean="0"/>
          </a:p>
          <a:p>
            <a:pPr lvl="1"/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table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aggregate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</a:p>
          <a:p>
            <a:r>
              <a:rPr lang="de-DE" dirty="0" err="1" smtClean="0"/>
              <a:t>Combining</a:t>
            </a:r>
            <a:r>
              <a:rPr lang="de-DE" dirty="0" smtClean="0"/>
              <a:t> multiple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frames</a:t>
            </a:r>
            <a:endParaRPr lang="de-DE" dirty="0"/>
          </a:p>
          <a:p>
            <a:pPr lvl="1"/>
            <a:r>
              <a:rPr lang="de-DE" sz="1300" dirty="0" err="1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</a:t>
            </a:r>
            <a:r>
              <a:rPr lang="de-DE" sz="13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bind</a:t>
            </a:r>
            <a:r>
              <a:rPr lang="de-DE" sz="13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3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rbind</a:t>
            </a:r>
            <a:r>
              <a:rPr lang="de-DE" sz="13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(), </a:t>
            </a:r>
            <a:r>
              <a:rPr lang="de-DE" sz="13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merge</a:t>
            </a:r>
            <a:r>
              <a:rPr lang="de-DE" sz="13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</a:p>
          <a:p>
            <a:r>
              <a:rPr lang="de-DE" dirty="0" err="1"/>
              <a:t>Reshaping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r>
              <a:rPr lang="de-DE" dirty="0"/>
              <a:t>Long vs. </a:t>
            </a:r>
            <a:r>
              <a:rPr lang="de-DE" dirty="0" err="1" smtClean="0"/>
              <a:t>wide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;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pivot_longer</a:t>
            </a:r>
            <a:r>
              <a:rPr lang="de-DE" sz="14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(); </a:t>
            </a:r>
            <a:r>
              <a:rPr lang="de-DE" sz="14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pivot_wider</a:t>
            </a:r>
            <a:r>
              <a:rPr lang="de-DE" sz="14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(); </a:t>
            </a:r>
            <a:endParaRPr lang="de-DE" sz="1400" dirty="0">
              <a:solidFill>
                <a:srgbClr val="254AA5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endParaRPr lang="de-DE" dirty="0" smtClean="0"/>
          </a:p>
          <a:p>
            <a:endParaRPr lang="de-DE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496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de-DE" dirty="0" smtClean="0"/>
              <a:t>Basic </a:t>
            </a:r>
            <a:r>
              <a:rPr lang="de-DE" dirty="0" smtClean="0"/>
              <a:t>Befehle</a:t>
            </a:r>
            <a:br>
              <a:rPr lang="de-DE" dirty="0" smtClean="0"/>
            </a:br>
            <a:r>
              <a:rPr lang="de-DE" sz="20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Aufgabe: </a:t>
            </a:r>
            <a:r>
              <a:rPr lang="de-DE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Was tun diese Befehle? Probiert selber in R aus und lest in der Dokumentation nach. </a:t>
            </a:r>
            <a:endParaRPr lang="en-US" b="1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690"/>
            <a:ext cx="5177010" cy="4351338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View()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Grafische Ansicht eines Objekts</a:t>
            </a:r>
            <a:endParaRPr lang="de-DE" dirty="0" smtClean="0">
              <a:ea typeface="Cambria" panose="02040503050406030204" pitchFamily="18" charset="0"/>
              <a:cs typeface="Cascadia Mono SemiLight" panose="020B0609020000020004" pitchFamily="49" charset="0"/>
            </a:endParaRPr>
          </a:p>
          <a:p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head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(); </a:t>
            </a:r>
            <a:r>
              <a:rPr lang="de-DE" dirty="0" err="1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tail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Printed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die ersten / letzten 5 Zeilen eines Objects in die Konsole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</a:rPr>
              <a:t> </a:t>
            </a:r>
          </a:p>
          <a:p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nrow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(); </a:t>
            </a:r>
            <a:r>
              <a:rPr lang="de-DE" dirty="0" err="1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ncol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die Anzahl Zeilen / Spalten eines Objects zurück</a:t>
            </a:r>
          </a:p>
          <a:p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names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einen Vektor mit den Namen eines Objects zurück</a:t>
            </a:r>
            <a:endParaRPr lang="en-US" dirty="0">
              <a:ea typeface="Cambria" panose="020405030504060302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096000" y="1691685"/>
            <a:ext cx="58462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dim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Dimensionen eines Objekts zurück</a:t>
            </a:r>
            <a:endParaRPr lang="de-DE" dirty="0" smtClean="0">
              <a:ea typeface="Cambria" panose="02040503050406030204" pitchFamily="18" charset="0"/>
              <a:cs typeface="Cascadia Mono SemiLight" panose="020B0609020000020004" pitchFamily="49" charset="0"/>
            </a:endParaRPr>
          </a:p>
          <a:p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length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die Länge eines Vektors oder Faktors zurück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</a:rPr>
              <a:t> </a:t>
            </a:r>
          </a:p>
          <a:p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unique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übergebenes Objekt ohne Duplikate zurück</a:t>
            </a:r>
            <a:endParaRPr lang="de-DE" dirty="0">
              <a:ea typeface="Cambria" panose="02040503050406030204" pitchFamily="18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summary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</a:t>
            </a:r>
            <a:r>
              <a:rPr lang="de-DE" dirty="0" err="1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printed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eine Zusammenfassung eines Objekts</a:t>
            </a:r>
            <a:endParaRPr lang="de-DE" dirty="0" smtClean="0">
              <a:ea typeface="Cambria" panose="02040503050406030204" pitchFamily="18" charset="0"/>
              <a:cs typeface="Cascadia Mono SemiLight" panose="020B0609020000020004" pitchFamily="49" charset="0"/>
            </a:endParaRPr>
          </a:p>
          <a:p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which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</a:t>
            </a:r>
            <a:r>
              <a:rPr lang="de-DE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Gibt Indizes aller Einträge zurück, die </a:t>
            </a:r>
            <a:b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gegebene Bedingung erfüllen</a:t>
            </a:r>
            <a:endParaRPr lang="de-DE" dirty="0" smtClean="0">
              <a:ea typeface="Cambria" panose="02040503050406030204" pitchFamily="18" charset="0"/>
              <a:cs typeface="Cascadia Mono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40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Subsetting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Zeilen oder Spalten nach Name bzw. Index </a:t>
            </a: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sz="1700" dirty="0" smtClean="0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  <a:r>
              <a:rPr lang="de-DE" sz="1700" dirty="0" smtClean="0">
                <a:solidFill>
                  <a:srgbClr val="254AA5"/>
                </a:solidFill>
                <a:sym typeface="Wingdings" panose="05000000000000000000" pitchFamily="2" charset="2"/>
              </a:rPr>
              <a:t>, </a:t>
            </a:r>
            <a:r>
              <a:rPr lang="de-DE" sz="1700" dirty="0" smtClean="0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[]</a:t>
            </a:r>
            <a:endParaRPr lang="de-DE" sz="1700" dirty="0" smtClean="0">
              <a:solidFill>
                <a:srgbClr val="254AA5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buNone/>
            </a:pP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de-DE" sz="17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data_frame$variable</a:t>
            </a:r>
            <a:r>
              <a:rPr lang="de-DE" sz="17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; </a:t>
            </a:r>
            <a:r>
              <a:rPr lang="de-DE" sz="17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data_frame</a:t>
            </a:r>
            <a:r>
              <a:rPr lang="de-DE" sz="17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[</a:t>
            </a:r>
            <a:r>
              <a:rPr lang="de-DE" sz="17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rows</a:t>
            </a:r>
            <a:r>
              <a:rPr lang="de-DE" sz="17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 </a:t>
            </a:r>
            <a:r>
              <a:rPr lang="de-DE" sz="17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columns</a:t>
            </a:r>
            <a:r>
              <a:rPr lang="de-DE" sz="17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]</a:t>
            </a:r>
          </a:p>
          <a:p>
            <a:r>
              <a:rPr lang="de-DE" dirty="0" smtClean="0">
                <a:ea typeface="Cambria" panose="02040503050406030204" pitchFamily="18" charset="0"/>
              </a:rPr>
              <a:t>Neue Variablen: ebenfalls mit </a:t>
            </a:r>
            <a:r>
              <a:rPr lang="de-DE" sz="1700" dirty="0" smtClean="0">
                <a:solidFill>
                  <a:schemeClr val="accent1">
                    <a:lumMod val="75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$</a:t>
            </a:r>
          </a:p>
          <a:p>
            <a:pPr marL="0" indent="0">
              <a:buNone/>
            </a:pPr>
            <a:r>
              <a:rPr lang="de-DE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de-DE" sz="17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data_frame$new_var</a:t>
            </a:r>
            <a:r>
              <a:rPr lang="de-DE" sz="1700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&lt;- </a:t>
            </a:r>
            <a:r>
              <a:rPr lang="de-DE" sz="17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data_frame$old_var</a:t>
            </a:r>
            <a:r>
              <a:rPr lang="de-DE" sz="1700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/ 1000</a:t>
            </a:r>
            <a:endParaRPr lang="de-DE" sz="1700" dirty="0" smtClean="0">
              <a:solidFill>
                <a:srgbClr val="254AA5"/>
              </a:solidFill>
              <a:latin typeface="Cascadia Mono SemiLight" panose="020B0609020000020004" pitchFamily="49" charset="0"/>
              <a:ea typeface="Cambria" panose="02040503050406030204" pitchFamily="18" charset="0"/>
              <a:cs typeface="Cascadia Mono SemiLight" panose="020B0609020000020004" pitchFamily="49" charset="0"/>
            </a:endParaRPr>
          </a:p>
          <a:p>
            <a:r>
              <a:rPr lang="de-DE" dirty="0" smtClean="0">
                <a:ea typeface="Cambria" panose="02040503050406030204" pitchFamily="18" charset="0"/>
              </a:rPr>
              <a:t>Auswahl von Zeilen, die bestimmte Bedingung erfüllen </a:t>
            </a:r>
            <a:r>
              <a:rPr lang="de-DE" dirty="0" smtClean="0">
                <a:ea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de-DE" sz="1700" dirty="0" smtClean="0">
                <a:solidFill>
                  <a:srgbClr val="254AA5"/>
                </a:solidFill>
                <a:latin typeface="Cascadia Code" panose="020B0609020000020004" pitchFamily="49" charset="0"/>
                <a:ea typeface="Cambria" panose="02040503050406030204" pitchFamily="18" charset="0"/>
                <a:cs typeface="Cascadia Code" panose="020B0609020000020004" pitchFamily="49" charset="0"/>
                <a:sym typeface="Wingdings" panose="05000000000000000000" pitchFamily="2" charset="2"/>
              </a:rPr>
              <a:t>==</a:t>
            </a:r>
            <a:r>
              <a:rPr lang="de-DE" sz="1700" dirty="0" smtClean="0">
                <a:solidFill>
                  <a:srgbClr val="254AA5"/>
                </a:solidFill>
                <a:ea typeface="Cambria" panose="02040503050406030204" pitchFamily="18" charset="0"/>
                <a:sym typeface="Wingdings" panose="05000000000000000000" pitchFamily="2" charset="2"/>
              </a:rPr>
              <a:t>, </a:t>
            </a:r>
            <a:r>
              <a:rPr lang="de-DE" sz="1700" dirty="0" smtClean="0">
                <a:solidFill>
                  <a:srgbClr val="254AA5"/>
                </a:solidFill>
                <a:latin typeface="Cascadia Code" panose="020B0609020000020004" pitchFamily="49" charset="0"/>
                <a:ea typeface="Cambria" panose="02040503050406030204" pitchFamily="18" charset="0"/>
                <a:cs typeface="Cascadia Code" panose="020B0609020000020004" pitchFamily="49" charset="0"/>
                <a:sym typeface="Wingdings" panose="05000000000000000000" pitchFamily="2" charset="2"/>
              </a:rPr>
              <a:t>!=</a:t>
            </a:r>
            <a:r>
              <a:rPr lang="de-DE" sz="1700" dirty="0" smtClean="0">
                <a:solidFill>
                  <a:srgbClr val="254AA5"/>
                </a:solidFill>
                <a:ea typeface="Cambria" panose="02040503050406030204" pitchFamily="18" charset="0"/>
                <a:sym typeface="Wingdings" panose="05000000000000000000" pitchFamily="2" charset="2"/>
              </a:rPr>
              <a:t>, </a:t>
            </a:r>
            <a:r>
              <a:rPr lang="de-DE" sz="1700" dirty="0" smtClean="0">
                <a:solidFill>
                  <a:srgbClr val="254AA5"/>
                </a:solidFill>
                <a:latin typeface="Cascadia Code" panose="020B0609020000020004" pitchFamily="49" charset="0"/>
                <a:ea typeface="Cambria" panose="02040503050406030204" pitchFamily="18" charset="0"/>
                <a:cs typeface="Cascadia Code" panose="020B0609020000020004" pitchFamily="49" charset="0"/>
                <a:sym typeface="Wingdings" panose="05000000000000000000" pitchFamily="2" charset="2"/>
              </a:rPr>
              <a:t>%in% </a:t>
            </a:r>
            <a:r>
              <a:rPr lang="de-DE" dirty="0" smtClean="0">
                <a:ea typeface="Cambria" panose="02040503050406030204" pitchFamily="18" charset="0"/>
                <a:sym typeface="Wingdings" panose="05000000000000000000" pitchFamily="2" charset="2"/>
              </a:rPr>
              <a:t>etc.</a:t>
            </a:r>
            <a:endParaRPr lang="de-DE" dirty="0" smtClean="0">
              <a:ea typeface="Cambria" panose="02040503050406030204" pitchFamily="18" charset="0"/>
            </a:endParaRPr>
          </a:p>
          <a:p>
            <a:pPr marL="0" indent="0">
              <a:buNone/>
            </a:pPr>
            <a:r>
              <a:rPr lang="de-DE" dirty="0">
                <a:ea typeface="Cambria" panose="02040503050406030204" pitchFamily="18" charset="0"/>
              </a:rPr>
              <a:t>	</a:t>
            </a:r>
            <a:r>
              <a:rPr lang="de-DE" sz="17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data_frame</a:t>
            </a:r>
            <a:r>
              <a:rPr lang="de-DE" sz="1700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[</a:t>
            </a:r>
            <a:r>
              <a:rPr lang="de-DE" sz="17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data_frame$variable</a:t>
            </a:r>
            <a:r>
              <a:rPr lang="de-DE" sz="1700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 == 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7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condition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8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de-DE" sz="1700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</a:rPr>
              <a:t>]</a:t>
            </a:r>
            <a:endParaRPr lang="en-US" sz="1700" dirty="0" smtClean="0">
              <a:solidFill>
                <a:srgbClr val="254AA5"/>
              </a:solidFill>
              <a:latin typeface="Cascadia Mono SemiLight" panose="020B0609020000020004" pitchFamily="49" charset="0"/>
              <a:ea typeface="Cambria" panose="02040503050406030204" pitchFamily="18" charset="0"/>
              <a:cs typeface="Cascadia Mono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932761" y="5037491"/>
            <a:ext cx="6096000" cy="71404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60000"/>
              </a:lnSpc>
            </a:pPr>
            <a:endParaRPr lang="de-DE" sz="1400" dirty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in R]</a:t>
            </a:r>
            <a:r>
              <a:rPr lang="de-DE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351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865327-8BF1-5D46-9836-8FF24C08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cs typeface="Helvetica" panose="020B0604020202020204" pitchFamily="34" charset="0"/>
              </a:rPr>
              <a:t>Ablauf</a:t>
            </a:r>
            <a:endParaRPr lang="en-US" sz="1600" dirty="0">
              <a:solidFill>
                <a:srgbClr val="7F807F"/>
              </a:solidFill>
              <a:cs typeface="Helvetica" panose="020B0604020202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149C946-CA51-5A4E-83FC-86D11981A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8768507" cy="4349602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Das Drumherum: Daten einlesen, </a:t>
            </a:r>
            <a:r>
              <a:rPr lang="de-DE" dirty="0" err="1" smtClean="0"/>
              <a:t>RStudio</a:t>
            </a:r>
            <a:r>
              <a:rPr lang="de-DE" dirty="0" smtClean="0"/>
              <a:t>, Ordner-Strukturen und Projects</a:t>
            </a:r>
          </a:p>
          <a:p>
            <a:r>
              <a:rPr lang="de-DE" dirty="0" smtClean="0"/>
              <a:t>Umgang mit Daten</a:t>
            </a:r>
          </a:p>
          <a:p>
            <a:r>
              <a:rPr lang="de-DE" b="1" i="1" dirty="0" smtClean="0">
                <a:solidFill>
                  <a:srgbClr val="BF0025"/>
                </a:solidFill>
              </a:rPr>
              <a:t>PAUSE</a:t>
            </a:r>
          </a:p>
          <a:p>
            <a:r>
              <a:rPr lang="de-DE" b="1" i="1" dirty="0" smtClean="0">
                <a:solidFill>
                  <a:srgbClr val="BF0025"/>
                </a:solidFill>
              </a:rPr>
              <a:t>Übungsaufgaben</a:t>
            </a:r>
          </a:p>
          <a:p>
            <a:r>
              <a:rPr lang="de-DE" dirty="0" smtClean="0"/>
              <a:t>Plots</a:t>
            </a:r>
          </a:p>
          <a:p>
            <a:r>
              <a:rPr lang="de-DE" b="1" i="1" dirty="0" smtClean="0">
                <a:solidFill>
                  <a:srgbClr val="BF0025"/>
                </a:solidFill>
              </a:rPr>
              <a:t>Übungsaufgaben</a:t>
            </a:r>
          </a:p>
          <a:p>
            <a:r>
              <a:rPr lang="de-DE" b="1" i="1" dirty="0" smtClean="0">
                <a:solidFill>
                  <a:srgbClr val="BF0025"/>
                </a:solidFill>
              </a:rPr>
              <a:t>PAUSE</a:t>
            </a:r>
          </a:p>
          <a:p>
            <a:r>
              <a:rPr lang="de-DE" dirty="0" err="1" smtClean="0"/>
              <a:t>Getting</a:t>
            </a:r>
            <a:r>
              <a:rPr lang="de-DE" dirty="0" smtClean="0"/>
              <a:t> Help – Debugging, Hilfe und R Ressourcen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671E426-2127-484F-8C97-1A075224D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9328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Rename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Recode</a:t>
            </a:r>
            <a:r>
              <a:rPr lang="de-DE" dirty="0" smtClean="0"/>
              <a:t> Variables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Variablennamen in Rohdaten entsprechend oft keinem (oder nicht dem präferierten) Schema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olidFill>
                  <a:srgbClr val="254AA5"/>
                </a:solidFill>
                <a:sym typeface="Wingdings" panose="05000000000000000000" pitchFamily="2" charset="2"/>
              </a:rPr>
              <a:t> </a:t>
            </a:r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names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() </a:t>
            </a:r>
            <a:r>
              <a:rPr lang="de-DE" dirty="0" smtClean="0">
                <a:sym typeface="Wingdings" panose="05000000000000000000" pitchFamily="2" charset="2"/>
              </a:rPr>
              <a:t>hilft uns weiter:</a:t>
            </a:r>
          </a:p>
          <a:p>
            <a:pPr marL="0" indent="0">
              <a:buNone/>
            </a:pPr>
            <a:r>
              <a:rPr lang="de-DE" sz="18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de-DE" sz="18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names</a:t>
            </a:r>
            <a:r>
              <a:rPr lang="de-DE" sz="18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sz="18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</a:t>
            </a:r>
            <a:r>
              <a:rPr lang="de-DE" sz="18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)[</a:t>
            </a:r>
            <a:r>
              <a:rPr lang="de-DE" sz="18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names</a:t>
            </a:r>
            <a:r>
              <a:rPr lang="de-DE" sz="18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sz="18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</a:t>
            </a:r>
            <a:r>
              <a:rPr lang="de-DE" sz="18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 == 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8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old_name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8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] &lt;- 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8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new_name</a:t>
            </a:r>
            <a:r>
              <a:rPr lang="de-DE" sz="18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endParaRPr lang="de-DE" sz="1800" dirty="0" smtClean="0">
              <a:solidFill>
                <a:schemeClr val="accent6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r>
              <a:rPr lang="de-DE" sz="18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Dasselbe gilt für die Werte von (</a:t>
            </a:r>
            <a:r>
              <a:rPr lang="de-DE" sz="1800" dirty="0" err="1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character</a:t>
            </a:r>
            <a:r>
              <a:rPr lang="de-DE" sz="18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)-Variablen</a:t>
            </a:r>
          </a:p>
          <a:p>
            <a:r>
              <a:rPr lang="de-DE" sz="18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Leerzeichen, Klammern, Länge etc.</a:t>
            </a:r>
          </a:p>
          <a:p>
            <a:r>
              <a:rPr lang="de-DE" sz="18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Wenn Variable nur wenige unterschiedliche Werte hat: </a:t>
            </a:r>
            <a:r>
              <a:rPr lang="de-DE" sz="18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ifelse</a:t>
            </a:r>
            <a:r>
              <a:rPr lang="de-DE" sz="1800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r>
              <a:rPr lang="de-DE" sz="18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Für zwei Werte: </a:t>
            </a:r>
          </a:p>
          <a:p>
            <a:pPr marL="0" indent="0">
              <a:buNone/>
            </a:pPr>
            <a:r>
              <a:rPr lang="de-DE" sz="1500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de-DE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df$var</a:t>
            </a:r>
            <a:r>
              <a:rPr lang="de-DE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&lt;- </a:t>
            </a:r>
            <a:r>
              <a:rPr lang="de-DE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ifelse</a:t>
            </a:r>
            <a:r>
              <a:rPr lang="de-DE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df$var</a:t>
            </a:r>
            <a:r>
              <a:rPr lang="de-DE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== 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5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very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5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ugly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5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old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500" dirty="0" err="1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value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1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new_value_1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new_value_2</a:t>
            </a:r>
            <a:r>
              <a:rPr lang="de-DE" sz="15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</a:t>
            </a:r>
            <a:endParaRPr lang="en-US" sz="1500" dirty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ea typeface="Cambria" panose="02040503050406030204" pitchFamily="18" charset="0"/>
              <a:cs typeface="Cascadia Mono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9000997" y="689213"/>
            <a:ext cx="2520443" cy="71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endParaRPr lang="de-DE" sz="1400" dirty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in R]</a:t>
            </a:r>
            <a:r>
              <a:rPr lang="de-DE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1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Summarizing</a:t>
            </a:r>
            <a:r>
              <a:rPr lang="de-DE" dirty="0" smtClean="0"/>
              <a:t> / </a:t>
            </a:r>
            <a:r>
              <a:rPr lang="de-DE" dirty="0" err="1" smtClean="0"/>
              <a:t>Aggregating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2"/>
            <a:ext cx="10515600" cy="1515366"/>
          </a:xfrm>
        </p:spPr>
        <p:txBody>
          <a:bodyPr>
            <a:normAutofit/>
          </a:bodyPr>
          <a:lstStyle/>
          <a:p>
            <a:r>
              <a:rPr lang="de-DE" dirty="0" smtClean="0">
                <a:sym typeface="Wingdings" panose="05000000000000000000" pitchFamily="2" charset="2"/>
              </a:rPr>
              <a:t>Oft von Interesse: Summary </a:t>
            </a:r>
            <a:r>
              <a:rPr lang="de-DE" dirty="0" err="1" smtClean="0">
                <a:sym typeface="Wingdings" panose="05000000000000000000" pitchFamily="2" charset="2"/>
              </a:rPr>
              <a:t>Statistics</a:t>
            </a:r>
            <a:r>
              <a:rPr lang="de-DE" dirty="0" smtClean="0">
                <a:sym typeface="Wingdings" panose="05000000000000000000" pitchFamily="2" charset="2"/>
              </a:rPr>
              <a:t> wie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 Anzahl pro Bedingung  </a:t>
            </a:r>
            <a:r>
              <a:rPr lang="de-DE" dirty="0" err="1" smtClean="0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table</a:t>
            </a:r>
            <a:r>
              <a:rPr lang="de-DE" dirty="0" smtClean="0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Mittelwert, Maximum, Minimum, Varianz etc. einer Variable pro Bedingung(en)  </a:t>
            </a:r>
            <a:r>
              <a:rPr lang="de-DE" dirty="0" err="1" smtClean="0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aggregate</a:t>
            </a:r>
            <a:r>
              <a:rPr lang="de-DE" dirty="0" smtClean="0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()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38200" y="3175201"/>
            <a:ext cx="4383795" cy="30000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&gt; </a:t>
            </a:r>
            <a:r>
              <a:rPr lang="de-DE" sz="16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table</a:t>
            </a:r>
            <a:r>
              <a:rPr lang="de-DE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sz="16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df$condition</a:t>
            </a:r>
            <a:r>
              <a:rPr lang="de-DE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de-DE" sz="16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df$response</a:t>
            </a:r>
            <a:r>
              <a:rPr lang="de-DE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</a:t>
            </a:r>
          </a:p>
          <a:p>
            <a:pPr marL="0" indent="0">
              <a:buNone/>
            </a:pPr>
            <a:r>
              <a:rPr lang="en-US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	new 	old</a:t>
            </a:r>
            <a:endParaRPr lang="en-US" sz="1600" dirty="0"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 </a:t>
            </a:r>
            <a:r>
              <a:rPr lang="en-US" sz="1600" dirty="0" err="1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new_word</a:t>
            </a:r>
            <a:r>
              <a:rPr lang="en-US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 </a:t>
            </a:r>
            <a:r>
              <a:rPr lang="en-US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55  	45</a:t>
            </a:r>
            <a:endParaRPr lang="en-US" sz="1600" dirty="0"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 </a:t>
            </a:r>
            <a:r>
              <a:rPr lang="en-US" sz="1600" dirty="0" err="1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old_word</a:t>
            </a:r>
            <a:r>
              <a:rPr lang="en-US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 </a:t>
            </a:r>
            <a:r>
              <a:rPr lang="en-US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47  	53</a:t>
            </a:r>
            <a:endParaRPr lang="de-DE" sz="1600" dirty="0" smtClean="0"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5497417" y="3175201"/>
            <a:ext cx="6131805" cy="300002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&gt; </a:t>
            </a:r>
            <a:r>
              <a:rPr lang="en-US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aggregate(RT </a:t>
            </a:r>
            <a:r>
              <a:rPr lang="en-US" sz="16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~ condition</a:t>
            </a:r>
            <a:r>
              <a:rPr lang="en-US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dv ~ iv1 + iv2...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 </a:t>
            </a:r>
            <a:r>
              <a:rPr lang="en-US" sz="16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= </a:t>
            </a:r>
            <a:r>
              <a:rPr lang="en-US" sz="1600" dirty="0" err="1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dat_long</a:t>
            </a:r>
            <a:r>
              <a:rPr lang="en-US" sz="16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name of the </a:t>
            </a:r>
            <a:r>
              <a:rPr lang="en-US" sz="1600" dirty="0" err="1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dataframe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FUN </a:t>
            </a:r>
            <a:r>
              <a:rPr lang="en-US" sz="16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= </a:t>
            </a:r>
            <a:r>
              <a:rPr lang="en-US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mean)  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aggregation function</a:t>
            </a:r>
            <a:b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</a:t>
            </a:r>
            <a:r>
              <a:rPr lang="en-US" sz="1600" dirty="0" err="1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sd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en-US" sz="1600" dirty="0" err="1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var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min, max etc. also possible</a:t>
            </a:r>
          </a:p>
          <a:p>
            <a:pPr marL="0" indent="0">
              <a:buNone/>
            </a:pPr>
            <a:r>
              <a:rPr lang="de-DE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de-DE" sz="1600" dirty="0" err="1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condition</a:t>
            </a:r>
            <a:r>
              <a:rPr lang="de-DE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RT</a:t>
            </a:r>
            <a:endParaRPr lang="de-DE" sz="1600" dirty="0"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1       </a:t>
            </a:r>
            <a:r>
              <a:rPr lang="de-DE" sz="1600" dirty="0" err="1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con</a:t>
            </a:r>
            <a:r>
              <a:rPr lang="de-DE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de-DE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	821.0</a:t>
            </a:r>
            <a:endParaRPr lang="de-DE" sz="1600" dirty="0"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sz="1600" dirty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2     </a:t>
            </a:r>
            <a:r>
              <a:rPr lang="de-DE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de-DE" sz="1600" dirty="0" err="1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incon</a:t>
            </a:r>
            <a:r>
              <a:rPr lang="de-DE" sz="1600" dirty="0" smtClean="0"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		723.4</a:t>
            </a:r>
          </a:p>
        </p:txBody>
      </p:sp>
      <p:sp>
        <p:nvSpPr>
          <p:cNvPr id="8" name="Rechteck 7"/>
          <p:cNvSpPr/>
          <p:nvPr/>
        </p:nvSpPr>
        <p:spPr>
          <a:xfrm>
            <a:off x="932761" y="5037491"/>
            <a:ext cx="6096000" cy="71404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60000"/>
              </a:lnSpc>
            </a:pPr>
            <a:endParaRPr lang="de-DE" sz="1400" dirty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in R]</a:t>
            </a:r>
            <a:r>
              <a:rPr lang="de-DE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349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Objects / Dataframes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Oft sind Daten in unterschiedlichen Objekten gespeichert, die wir zusammenfügen wollen (z.B. demographische Daten in separater Datei)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cbind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(); </a:t>
            </a:r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rbind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() 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Zusammenfügen von zwei Dataframes spaltenweise bzw. zeilenweise</a:t>
            </a:r>
          </a:p>
          <a:p>
            <a:pPr marL="0" indent="0">
              <a:buNone/>
            </a:pP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!!! Spalten bzw. Zeilen der Dataframes müssen in gleicher Reihenfolge sein !!!</a:t>
            </a:r>
          </a:p>
          <a:p>
            <a:pPr marL="0" indent="0">
              <a:buNone/>
            </a:pPr>
            <a:r>
              <a:rPr lang="de-DE" dirty="0" err="1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m</a:t>
            </a:r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erge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() </a:t>
            </a:r>
            <a:r>
              <a:rPr lang="de-DE" dirty="0" smtClean="0"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 Verbindet zwei Dataframes anhand einer oder mehrerer Variablen</a:t>
            </a:r>
          </a:p>
          <a:p>
            <a:pPr marL="0" indent="0">
              <a:buNone/>
            </a:pP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&gt; </a:t>
            </a:r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merge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data_main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data_demographic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 </a:t>
            </a:r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by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= </a:t>
            </a:r>
            <a:r>
              <a:rPr lang="de-DE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dirty="0" smtClean="0">
                <a:solidFill>
                  <a:schemeClr val="accent6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ID</a:t>
            </a:r>
            <a:r>
              <a:rPr lang="de-DE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)</a:t>
            </a:r>
            <a:endParaRPr lang="en-US" dirty="0">
              <a:solidFill>
                <a:srgbClr val="254AA5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932761" y="5037491"/>
            <a:ext cx="6096000" cy="71404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60000"/>
              </a:lnSpc>
            </a:pPr>
            <a:endParaRPr lang="de-DE" sz="1400" dirty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in R]</a:t>
            </a:r>
            <a:r>
              <a:rPr lang="de-DE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237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Reshaping</a:t>
            </a:r>
            <a:r>
              <a:rPr lang="de-DE" dirty="0" smtClean="0"/>
              <a:t> Data – Long vs. Wide Format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2"/>
            <a:ext cx="5309212" cy="4351338"/>
          </a:xfrm>
        </p:spPr>
        <p:txBody>
          <a:bodyPr>
            <a:normAutofit/>
          </a:bodyPr>
          <a:lstStyle/>
          <a:p>
            <a:r>
              <a:rPr lang="de-DE" dirty="0" smtClean="0"/>
              <a:t>Daten können unterschiedlich repräsentiert werden: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6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ID	con 	</a:t>
            </a:r>
            <a:r>
              <a:rPr lang="en-US" sz="1600" b="1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incon</a:t>
            </a:r>
            <a:endParaRPr lang="en-US" sz="1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1       626	843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2      	674    	685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3     	695    	872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4      	823  	664</a:t>
            </a:r>
            <a:endParaRPr lang="en-US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5      	734	652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600" dirty="0" smtClean="0">
              <a:solidFill>
                <a:schemeClr val="accent1">
                  <a:lumMod val="75000"/>
                </a:schemeClr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smtClean="0">
                <a:ea typeface="Cambria" panose="02040503050406030204" pitchFamily="18" charset="0"/>
                <a:cs typeface="Cascadia Code" panose="020B0609020000020004" pitchFamily="49" charset="0"/>
                <a:sym typeface="Wingdings" panose="05000000000000000000" pitchFamily="2" charset="2"/>
              </a:rPr>
              <a:t> Wide Format</a:t>
            </a:r>
            <a:r>
              <a:rPr lang="en-US" sz="1800" dirty="0" smtClean="0">
                <a:ea typeface="Cambria" panose="02040503050406030204" pitchFamily="18" charset="0"/>
                <a:cs typeface="Cascadia Code" panose="020B0609020000020004" pitchFamily="49" charset="0"/>
              </a:rPr>
              <a:t> </a:t>
            </a:r>
            <a:endParaRPr lang="en-US" sz="1800" dirty="0">
              <a:ea typeface="Cambria" panose="02040503050406030204" pitchFamily="18" charset="0"/>
              <a:cs typeface="Cascadia Code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7" name="Inhaltsplatzhalter 2"/>
          <p:cNvSpPr txBox="1">
            <a:spLocks/>
          </p:cNvSpPr>
          <p:nvPr/>
        </p:nvSpPr>
        <p:spPr>
          <a:xfrm>
            <a:off x="6299812" y="1690542"/>
            <a:ext cx="5309212" cy="48498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it-IT" sz="16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ID	</a:t>
            </a:r>
            <a:r>
              <a:rPr lang="it-IT" sz="1600" b="1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condition</a:t>
            </a:r>
            <a:r>
              <a:rPr lang="it-IT" sz="1600" b="1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	RT</a:t>
            </a:r>
            <a:endParaRPr lang="it-IT" sz="1600" b="1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1	con 		734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1	</a:t>
            </a:r>
            <a:r>
              <a:rPr lang="it-IT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it-IT" sz="16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ncon</a:t>
            </a: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		606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2	con 		856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2	</a:t>
            </a:r>
            <a:r>
              <a:rPr lang="it-IT" sz="16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incon</a:t>
            </a: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		835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3	con 		819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3	</a:t>
            </a:r>
            <a:r>
              <a:rPr lang="it-IT" sz="1600" dirty="0" err="1">
                <a:latin typeface="Cascadia Code" panose="020B0609020000020004" pitchFamily="49" charset="0"/>
                <a:cs typeface="Cascadia Code" panose="020B0609020000020004" pitchFamily="49" charset="0"/>
              </a:rPr>
              <a:t>i</a:t>
            </a:r>
            <a:r>
              <a:rPr lang="it-IT" sz="16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ncon</a:t>
            </a: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		648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4	con 		881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4	</a:t>
            </a:r>
            <a:r>
              <a:rPr lang="it-IT" sz="16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incon</a:t>
            </a: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		687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5	con 		815</a:t>
            </a:r>
            <a:endParaRPr lang="it-IT" sz="16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5	</a:t>
            </a:r>
            <a:r>
              <a:rPr lang="it-IT" sz="1600" dirty="0" err="1" smtClean="0">
                <a:latin typeface="Cascadia Code" panose="020B0609020000020004" pitchFamily="49" charset="0"/>
                <a:cs typeface="Cascadia Code" panose="020B0609020000020004" pitchFamily="49" charset="0"/>
              </a:rPr>
              <a:t>incon</a:t>
            </a:r>
            <a:r>
              <a:rPr lang="it-IT" sz="1600" dirty="0" smtClean="0">
                <a:latin typeface="Cascadia Code" panose="020B0609020000020004" pitchFamily="49" charset="0"/>
                <a:cs typeface="Cascadia Code" panose="020B0609020000020004" pitchFamily="49" charset="0"/>
              </a:rPr>
              <a:t> 		841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800" dirty="0" smtClean="0">
                <a:ea typeface="Cambria" panose="02040503050406030204" pitchFamily="18" charset="0"/>
                <a:cs typeface="Cascadia Code" panose="020B0609020000020004" pitchFamily="49" charset="0"/>
                <a:sym typeface="Wingdings" panose="05000000000000000000" pitchFamily="2" charset="2"/>
              </a:rPr>
              <a:t> Long Format</a:t>
            </a:r>
            <a:endParaRPr lang="de-DE" sz="1800" dirty="0" smtClean="0">
              <a:ea typeface="Cambria" panose="02040503050406030204" pitchFamily="18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31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Reshaping</a:t>
            </a:r>
            <a:r>
              <a:rPr lang="de-DE" dirty="0"/>
              <a:t> Data –</a:t>
            </a:r>
            <a:r>
              <a:rPr lang="de-DE" sz="2800" dirty="0"/>
              <a:t> </a:t>
            </a:r>
            <a:r>
              <a:rPr lang="de-DE" sz="2800" dirty="0" err="1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tidyr</a:t>
            </a:r>
            <a:endParaRPr lang="en-US" dirty="0">
              <a:solidFill>
                <a:srgbClr val="254AA5"/>
              </a:solidFill>
            </a:endParaRPr>
          </a:p>
        </p:txBody>
      </p:sp>
      <p:pic>
        <p:nvPicPr>
          <p:cNvPr id="5122" name="Picture 2" descr="https://bookdown.org/martin_monkman/DataAnalyticsCodingFundamentals/static/img/original-dfs-tid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34" y="1824036"/>
            <a:ext cx="5760775" cy="411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bookdown.org/martin_monkman/DataAnalyticsCodingFundamentals/static/img/tidyr-pivot_wider_longer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65" y="1702379"/>
            <a:ext cx="4472848" cy="447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/>
          <p:cNvSpPr txBox="1"/>
          <p:nvPr/>
        </p:nvSpPr>
        <p:spPr>
          <a:xfrm>
            <a:off x="1222872" y="6155296"/>
            <a:ext cx="6803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Image </a:t>
            </a:r>
            <a:r>
              <a:rPr lang="de-DE" sz="1200" dirty="0" err="1" smtClean="0">
                <a:solidFill>
                  <a:srgbClr val="98999C"/>
                </a:solidFill>
                <a:latin typeface="+mj-lt"/>
              </a:rPr>
              <a:t>Credit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 https://bookdown.org/martin_monkman/DataAnalyticsCodingFundamentals/tidy-data.html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7286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Reshaping</a:t>
            </a:r>
            <a:r>
              <a:rPr lang="de-DE" dirty="0" smtClean="0"/>
              <a:t> Data –</a:t>
            </a:r>
            <a:r>
              <a:rPr lang="de-DE" sz="2800" dirty="0" smtClean="0"/>
              <a:t> </a:t>
            </a:r>
            <a:r>
              <a:rPr lang="de-DE" sz="2800" dirty="0" err="1" smtClean="0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tidyr</a:t>
            </a:r>
            <a:endParaRPr lang="en-US" sz="2800" dirty="0">
              <a:solidFill>
                <a:srgbClr val="254AA5"/>
              </a:solidFill>
              <a:latin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2"/>
            <a:ext cx="5694802" cy="5040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b="1" dirty="0" smtClean="0">
                <a:solidFill>
                  <a:srgbClr val="C00000"/>
                </a:solidFill>
              </a:rPr>
              <a:t>Wide </a:t>
            </a:r>
            <a:r>
              <a:rPr lang="de-DE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Long: </a:t>
            </a:r>
            <a:r>
              <a:rPr lang="de-DE" b="1" dirty="0" err="1" smtClean="0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pivot_longer</a:t>
            </a:r>
            <a:r>
              <a:rPr lang="de-DE" b="1" dirty="0" smtClean="0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en-US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pivot_longer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</a:t>
            </a:r>
            <a:r>
              <a:rPr lang="en-US" sz="15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name of the </a:t>
            </a:r>
            <a:r>
              <a:rPr lang="en-US" sz="1500" dirty="0" err="1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dataframe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dat_wide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,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columns containing the values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cols </a:t>
            </a:r>
            <a:r>
              <a:rPr lang="en-US" sz="15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= c("con", "</a:t>
            </a:r>
            <a:r>
              <a:rPr lang="en-US" sz="1500" dirty="0" err="1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incon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"),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new column name for the column 	containing the names given in cols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names_to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15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= "condition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", 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# new column name for the value column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	</a:t>
            </a:r>
            <a:r>
              <a:rPr lang="en-US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values_to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 </a:t>
            </a:r>
            <a:r>
              <a:rPr lang="en-US" sz="15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= "RT")</a:t>
            </a:r>
            <a:endParaRPr lang="de-DE" sz="1500" dirty="0" smtClean="0">
              <a:solidFill>
                <a:srgbClr val="254AA5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D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in R]</a:t>
            </a:r>
            <a:r>
              <a:rPr lang="de-DE" b="1" dirty="0"/>
              <a:t> </a:t>
            </a:r>
          </a:p>
          <a:p>
            <a:pPr marL="0" indent="0">
              <a:buNone/>
            </a:pP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6378766" y="1690690"/>
            <a:ext cx="5585552" cy="4610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b="1" dirty="0" smtClean="0">
                <a:solidFill>
                  <a:srgbClr val="C00000"/>
                </a:solidFill>
              </a:rPr>
              <a:t>Long </a:t>
            </a:r>
            <a:r>
              <a:rPr lang="de-DE" b="1" dirty="0" smtClean="0">
                <a:solidFill>
                  <a:srgbClr val="C00000"/>
                </a:solidFill>
                <a:sym typeface="Wingdings" panose="05000000000000000000" pitchFamily="2" charset="2"/>
              </a:rPr>
              <a:t> Wide: </a:t>
            </a:r>
            <a:r>
              <a:rPr lang="de-DE" b="1" dirty="0" err="1" smtClean="0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pivot_wider</a:t>
            </a:r>
            <a:r>
              <a:rPr lang="de-DE" b="1" dirty="0" smtClean="0">
                <a:solidFill>
                  <a:srgbClr val="254AA5"/>
                </a:solidFill>
                <a:latin typeface="Cascadia Code" panose="020B0609020000020004" pitchFamily="49" charset="0"/>
                <a:cs typeface="Cascadia Code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0" indent="0">
              <a:buNone/>
            </a:pPr>
            <a:r>
              <a:rPr lang="en-US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pivot_wider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name of the </a:t>
            </a:r>
            <a:r>
              <a:rPr lang="en-US" sz="1500" dirty="0" err="1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dataframe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dat_long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column(s) that identify a row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id_cols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5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= "ID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",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column containing the new names</a:t>
            </a:r>
            <a:endParaRPr lang="en-US" sz="1500" dirty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indent="0">
              <a:buNone/>
            </a:pPr>
            <a:endParaRPr lang="en-US" sz="1500" dirty="0" smtClean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indent="0">
              <a:buNone/>
            </a:pPr>
            <a:r>
              <a:rPr lang="en-US" sz="15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names_from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5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= "condition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",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column containing the new values</a:t>
            </a: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</a:t>
            </a:r>
            <a:r>
              <a:rPr lang="en-US" sz="1500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values_from</a:t>
            </a:r>
            <a:r>
              <a:rPr lang="en-US" sz="15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5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= "RT")</a:t>
            </a:r>
          </a:p>
        </p:txBody>
      </p:sp>
    </p:spTree>
    <p:extLst>
      <p:ext uri="{BB962C8B-B14F-4D97-AF65-F5344CB8AC3E}">
        <p14:creationId xmlns:p14="http://schemas.microsoft.com/office/powerpoint/2010/main" val="352156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Tidyverse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600" dirty="0" smtClean="0"/>
              <a:t>Bisher (fast alles): „</a:t>
            </a:r>
            <a:r>
              <a:rPr lang="de-DE" sz="1600" dirty="0" err="1" smtClean="0"/>
              <a:t>base</a:t>
            </a:r>
            <a:r>
              <a:rPr lang="de-DE" sz="1600" dirty="0" smtClean="0"/>
              <a:t> R“</a:t>
            </a:r>
          </a:p>
          <a:p>
            <a:r>
              <a:rPr lang="de-DE" sz="1600" dirty="0" err="1"/>
              <a:t>t</a:t>
            </a:r>
            <a:r>
              <a:rPr lang="de-DE" sz="1600" dirty="0" err="1" smtClean="0"/>
              <a:t>idyverse</a:t>
            </a:r>
            <a:r>
              <a:rPr lang="de-DE" sz="1600" dirty="0" smtClean="0"/>
              <a:t> ist sehr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 smtClean="0"/>
              <a:t>verbreitet und </a:t>
            </a:r>
            <a:br>
              <a:rPr lang="de-DE" sz="1600" dirty="0" smtClean="0"/>
            </a:br>
            <a:r>
              <a:rPr lang="de-DE" sz="1600" dirty="0" smtClean="0"/>
              <a:t>einflussreich</a:t>
            </a:r>
          </a:p>
          <a:p>
            <a:r>
              <a:rPr lang="de-DE" sz="1600" dirty="0" smtClean="0"/>
              <a:t>Aber: eigene Syntax und</a:t>
            </a:r>
            <a:br>
              <a:rPr lang="de-DE" sz="1600" dirty="0" smtClean="0"/>
            </a:br>
            <a:r>
              <a:rPr lang="de-DE" sz="1600" dirty="0" smtClean="0"/>
              <a:t>(für </a:t>
            </a:r>
            <a:r>
              <a:rPr lang="de-DE" sz="1600" dirty="0" err="1" smtClean="0"/>
              <a:t>Einsteiger:innen</a:t>
            </a:r>
            <a:r>
              <a:rPr lang="de-DE" sz="1600" dirty="0" smtClean="0"/>
              <a:t> oft</a:t>
            </a:r>
            <a:br>
              <a:rPr lang="de-DE" sz="1600" dirty="0" smtClean="0"/>
            </a:br>
            <a:r>
              <a:rPr lang="de-DE" sz="1600" dirty="0" smtClean="0"/>
              <a:t>verwirrende) Philosophie</a:t>
            </a:r>
          </a:p>
          <a:p>
            <a:r>
              <a:rPr lang="de-DE" sz="1600" dirty="0" smtClean="0"/>
              <a:t>Deshalb bleiben wir hier bei</a:t>
            </a:r>
            <a:br>
              <a:rPr lang="de-DE" sz="1600" dirty="0" smtClean="0"/>
            </a:br>
            <a:r>
              <a:rPr lang="de-DE" sz="1600" dirty="0" err="1" smtClean="0"/>
              <a:t>base</a:t>
            </a:r>
            <a:r>
              <a:rPr lang="de-DE" sz="1600" dirty="0" smtClean="0"/>
              <a:t> R </a:t>
            </a:r>
            <a:r>
              <a:rPr lang="de-DE" sz="1600" dirty="0" smtClean="0">
                <a:sym typeface="Wingdings" panose="05000000000000000000" pitchFamily="2" charset="2"/>
              </a:rPr>
              <a:t> </a:t>
            </a:r>
            <a:endParaRPr lang="de-DE" sz="16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336" y="1690690"/>
            <a:ext cx="8351664" cy="4043737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840336" y="5831554"/>
            <a:ext cx="189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99C"/>
                </a:solidFill>
                <a:latin typeface="+mj-lt"/>
              </a:rPr>
              <a:t>https://www.tidyverse.org/</a:t>
            </a:r>
          </a:p>
        </p:txBody>
      </p:sp>
    </p:spTree>
    <p:extLst>
      <p:ext uri="{BB962C8B-B14F-4D97-AF65-F5344CB8AC3E}">
        <p14:creationId xmlns:p14="http://schemas.microsoft.com/office/powerpoint/2010/main" val="39974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de-DE" sz="9000" spc="600" dirty="0" smtClean="0"/>
              <a:t>PAUSE</a:t>
            </a:r>
            <a:endParaRPr lang="en-US" sz="9000" spc="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0" y="6175375"/>
            <a:ext cx="2743200" cy="365125"/>
          </a:xfrm>
        </p:spPr>
        <p:txBody>
          <a:bodyPr/>
          <a:lstStyle/>
          <a:p>
            <a:fld id="{27047599-9310-514D-B974-D1107FB324F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65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Übungsaufgaben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02_Aufgaben_Wrangling.pdf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 So weit ihr kommt  </a:t>
            </a:r>
            <a:endParaRPr lang="en-US" dirty="0"/>
          </a:p>
        </p:txBody>
      </p:sp>
      <p:pic>
        <p:nvPicPr>
          <p:cNvPr id="4" name="Picture 2" descr="https://allisonhorst.github.io/palmerpenguins/reference/figures/lter_pengui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211" y="477614"/>
            <a:ext cx="6178930" cy="368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312814" y="4191364"/>
            <a:ext cx="3256982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Image </a:t>
            </a:r>
            <a:r>
              <a:rPr lang="de-DE" sz="1200" dirty="0" err="1" smtClean="0">
                <a:solidFill>
                  <a:srgbClr val="98999C"/>
                </a:solidFill>
                <a:latin typeface="+mj-lt"/>
              </a:rPr>
              <a:t>Credit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 Allison Horst, </a:t>
            </a: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/>
            </a:r>
            <a:br>
              <a:rPr lang="de-DE" sz="1200" dirty="0" smtClean="0">
                <a:solidFill>
                  <a:srgbClr val="98999C"/>
                </a:solidFill>
                <a:latin typeface="+mj-lt"/>
              </a:rPr>
            </a:b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https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://github.com/allisonhorst/stats-illustrations 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681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Plots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Linear Reg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073" y="1709740"/>
            <a:ext cx="5484361" cy="357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4709073" y="5693054"/>
            <a:ext cx="18996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98999C"/>
                </a:solidFill>
                <a:latin typeface="+mj-lt"/>
              </a:rPr>
              <a:t>https://xkcd.com/1725/</a:t>
            </a:r>
          </a:p>
        </p:txBody>
      </p:sp>
    </p:spTree>
    <p:extLst>
      <p:ext uri="{BB962C8B-B14F-4D97-AF65-F5344CB8AC3E}">
        <p14:creationId xmlns:p14="http://schemas.microsoft.com/office/powerpoint/2010/main" val="28841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Drumherum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Computer </a:t>
            </a:r>
            <a:r>
              <a:rPr lang="de-DE" dirty="0" err="1" smtClean="0"/>
              <a:t>Stuff</a:t>
            </a:r>
            <a:endParaRPr lang="en-US" dirty="0"/>
          </a:p>
        </p:txBody>
      </p:sp>
      <p:pic>
        <p:nvPicPr>
          <p:cNvPr id="1028" name="Picture 4" descr="https://upload.wikimedia.org/wikipedia/commons/c/cc/Digital_rain_animation_medium_letters_shin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90" y="484741"/>
            <a:ext cx="5689256" cy="4551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569173" y="5147400"/>
            <a:ext cx="4125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Image </a:t>
            </a:r>
            <a:r>
              <a:rPr lang="de-DE" sz="1200" dirty="0" err="1" smtClean="0">
                <a:solidFill>
                  <a:srgbClr val="98999C"/>
                </a:solidFill>
                <a:latin typeface="+mj-lt"/>
              </a:rPr>
              <a:t>Credit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 https://en.wikipedia.org/wiki/Matrix_digital_rain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088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für Arten von Plots kennt ihr?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Boxplots</a:t>
            </a:r>
            <a:endParaRPr lang="de-DE" dirty="0" smtClean="0"/>
          </a:p>
          <a:p>
            <a:r>
              <a:rPr lang="de-DE" dirty="0" smtClean="0"/>
              <a:t>Histogramme</a:t>
            </a:r>
          </a:p>
          <a:p>
            <a:r>
              <a:rPr lang="de-DE" dirty="0" smtClean="0"/>
              <a:t>Scatterplots</a:t>
            </a:r>
          </a:p>
          <a:p>
            <a:r>
              <a:rPr lang="de-DE" dirty="0" smtClean="0"/>
              <a:t>Balkendiagramme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45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R: </a:t>
            </a:r>
            <a:r>
              <a:rPr lang="de-DE" dirty="0" err="1" smtClean="0"/>
              <a:t>base</a:t>
            </a:r>
            <a:r>
              <a:rPr lang="de-DE" dirty="0" smtClean="0"/>
              <a:t> R vs. </a:t>
            </a:r>
            <a:r>
              <a:rPr lang="de-DE" dirty="0"/>
              <a:t>g</a:t>
            </a:r>
            <a:r>
              <a:rPr lang="de-DE" dirty="0" smtClean="0"/>
              <a:t>gplot2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2"/>
            <a:ext cx="10515600" cy="1019607"/>
          </a:xfrm>
        </p:spPr>
        <p:txBody>
          <a:bodyPr/>
          <a:lstStyle/>
          <a:p>
            <a:r>
              <a:rPr lang="de-DE" dirty="0" smtClean="0"/>
              <a:t>R ist bekannt dafür, dass man damit wunderschöne (und vor allem informative) Grafiken erstellen kann</a:t>
            </a:r>
            <a:endParaRPr lang="en-US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5" name="Inhaltsplatzhalter 2"/>
          <p:cNvSpPr txBox="1">
            <a:spLocks/>
          </p:cNvSpPr>
          <p:nvPr/>
        </p:nvSpPr>
        <p:spPr>
          <a:xfrm>
            <a:off x="838200" y="2710148"/>
            <a:ext cx="4681251" cy="3360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700" b="1" dirty="0" smtClean="0">
                <a:solidFill>
                  <a:srgbClr val="BF0025"/>
                </a:solidFill>
              </a:rPr>
              <a:t>Möglichkeit 1: </a:t>
            </a:r>
            <a:r>
              <a:rPr lang="de-DE" sz="1700" b="1" dirty="0" err="1" smtClean="0">
                <a:solidFill>
                  <a:srgbClr val="BF0025"/>
                </a:solidFill>
              </a:rPr>
              <a:t>base</a:t>
            </a:r>
            <a:r>
              <a:rPr lang="de-DE" sz="1700" b="1" dirty="0" smtClean="0">
                <a:solidFill>
                  <a:srgbClr val="BF0025"/>
                </a:solidFill>
              </a:rPr>
              <a:t> R</a:t>
            </a:r>
          </a:p>
          <a:p>
            <a:r>
              <a:rPr lang="de-DE" sz="1700" dirty="0" smtClean="0"/>
              <a:t>Basiert auf </a:t>
            </a:r>
            <a:r>
              <a:rPr lang="de-DE" sz="1700" dirty="0" err="1" smtClean="0"/>
              <a:t>standard</a:t>
            </a:r>
            <a:r>
              <a:rPr lang="de-DE" sz="1700" dirty="0" smtClean="0"/>
              <a:t> R Syntax &amp; Logik </a:t>
            </a:r>
            <a:r>
              <a:rPr lang="de-DE" sz="1700" dirty="0" smtClean="0">
                <a:sym typeface="Wingdings" panose="05000000000000000000" pitchFamily="2" charset="2"/>
              </a:rPr>
              <a:t> recht leicht, </a:t>
            </a:r>
            <a:r>
              <a:rPr lang="de-DE" sz="1700" dirty="0" err="1" smtClean="0">
                <a:sym typeface="Wingdings" panose="05000000000000000000" pitchFamily="2" charset="2"/>
              </a:rPr>
              <a:t>basics</a:t>
            </a:r>
            <a:r>
              <a:rPr lang="de-DE" sz="1700" dirty="0" smtClean="0">
                <a:sym typeface="Wingdings" panose="05000000000000000000" pitchFamily="2" charset="2"/>
              </a:rPr>
              <a:t> zu lernen </a:t>
            </a:r>
          </a:p>
          <a:p>
            <a:r>
              <a:rPr lang="de-DE" sz="1700" dirty="0" smtClean="0"/>
              <a:t>Mit den </a:t>
            </a:r>
            <a:r>
              <a:rPr lang="de-DE" sz="1700" dirty="0" err="1" smtClean="0"/>
              <a:t>defaults</a:t>
            </a:r>
            <a:r>
              <a:rPr lang="de-DE" sz="1700" dirty="0" smtClean="0"/>
              <a:t> nicht </a:t>
            </a:r>
            <a:r>
              <a:rPr lang="de-DE" sz="1700" dirty="0" err="1" smtClean="0"/>
              <a:t>soooo</a:t>
            </a:r>
            <a:r>
              <a:rPr lang="de-DE" sz="1700" dirty="0" smtClean="0"/>
              <a:t> schön</a:t>
            </a:r>
            <a:endParaRPr lang="de-DE" sz="170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sz="1700" dirty="0" smtClean="0">
                <a:sym typeface="Wingdings" panose="05000000000000000000" pitchFamily="2" charset="2"/>
              </a:rPr>
              <a:t> Sinnvoll für „quick </a:t>
            </a:r>
            <a:r>
              <a:rPr lang="de-DE" sz="1700" dirty="0" err="1" smtClean="0">
                <a:sym typeface="Wingdings" panose="05000000000000000000" pitchFamily="2" charset="2"/>
              </a:rPr>
              <a:t>and</a:t>
            </a:r>
            <a:r>
              <a:rPr lang="de-DE" sz="1700" dirty="0" smtClean="0">
                <a:sym typeface="Wingdings" panose="05000000000000000000" pitchFamily="2" charset="2"/>
              </a:rPr>
              <a:t> </a:t>
            </a:r>
            <a:r>
              <a:rPr lang="de-DE" sz="1700" dirty="0" err="1" smtClean="0">
                <a:sym typeface="Wingdings" panose="05000000000000000000" pitchFamily="2" charset="2"/>
              </a:rPr>
              <a:t>dirty</a:t>
            </a:r>
            <a:r>
              <a:rPr lang="de-DE" sz="1700" dirty="0" smtClean="0">
                <a:sym typeface="Wingdings" panose="05000000000000000000" pitchFamily="2" charset="2"/>
              </a:rPr>
              <a:t>“ Visualisierungen </a:t>
            </a:r>
            <a:br>
              <a:rPr lang="de-DE" sz="1700" dirty="0" smtClean="0">
                <a:sym typeface="Wingdings" panose="05000000000000000000" pitchFamily="2" charset="2"/>
              </a:rPr>
            </a:br>
            <a:r>
              <a:rPr lang="de-DE" sz="1700" dirty="0" smtClean="0">
                <a:sym typeface="Wingdings" panose="05000000000000000000" pitchFamily="2" charset="2"/>
              </a:rPr>
              <a:t> Machen wir hier  </a:t>
            </a:r>
            <a:endParaRPr lang="en-US" sz="1700" dirty="0" smtClean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6377848" y="2765233"/>
            <a:ext cx="5188027" cy="32499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800" b="1" dirty="0" smtClean="0">
                <a:solidFill>
                  <a:srgbClr val="BF0025"/>
                </a:solidFill>
              </a:rPr>
              <a:t>Möglichkeit 2: ggplot2 </a:t>
            </a:r>
            <a:r>
              <a:rPr lang="de-DE" sz="1800" b="1" dirty="0" err="1" smtClean="0">
                <a:solidFill>
                  <a:srgbClr val="BF0025"/>
                </a:solidFill>
              </a:rPr>
              <a:t>package</a:t>
            </a:r>
            <a:endParaRPr lang="de-DE" sz="1800" b="1" dirty="0" smtClean="0">
              <a:solidFill>
                <a:srgbClr val="BF0025"/>
              </a:solidFill>
            </a:endParaRPr>
          </a:p>
          <a:p>
            <a:r>
              <a:rPr lang="de-DE" sz="1800" dirty="0" smtClean="0"/>
              <a:t>Eigene (andere) Syntax &amp; Logik </a:t>
            </a:r>
            <a:r>
              <a:rPr lang="de-DE" sz="1800" dirty="0" smtClean="0">
                <a:sym typeface="Wingdings" panose="05000000000000000000" pitchFamily="2" charset="2"/>
              </a:rPr>
              <a:t> für </a:t>
            </a:r>
            <a:r>
              <a:rPr lang="de-DE" sz="1800" dirty="0" err="1" smtClean="0">
                <a:sym typeface="Wingdings" panose="05000000000000000000" pitchFamily="2" charset="2"/>
              </a:rPr>
              <a:t>Anfänger:innen</a:t>
            </a:r>
            <a:r>
              <a:rPr lang="de-DE" sz="1800" dirty="0" smtClean="0">
                <a:sym typeface="Wingdings" panose="05000000000000000000" pitchFamily="2" charset="2"/>
              </a:rPr>
              <a:t> etwas </a:t>
            </a:r>
            <a:r>
              <a:rPr lang="de-DE" sz="1800" dirty="0" err="1" smtClean="0">
                <a:sym typeface="Wingdings" panose="05000000000000000000" pitchFamily="2" charset="2"/>
              </a:rPr>
              <a:t>unintuitiv</a:t>
            </a:r>
            <a:endParaRPr lang="de-DE" sz="1800" dirty="0" smtClean="0"/>
          </a:p>
          <a:p>
            <a:r>
              <a:rPr lang="de-DE" sz="1800" dirty="0" smtClean="0"/>
              <a:t>Schneller „schöne“ Ergebnisse</a:t>
            </a:r>
            <a:endParaRPr lang="de-DE" sz="1800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 smtClean="0">
                <a:sym typeface="Wingdings" panose="05000000000000000000" pitchFamily="2" charset="2"/>
              </a:rPr>
              <a:t>Sinnvoll für Abschlussarbeiten, Vorträge und Publikationen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de-DE" sz="1800" dirty="0">
                <a:sym typeface="Wingdings" panose="05000000000000000000" pitchFamily="2" charset="2"/>
              </a:rPr>
              <a:t> </a:t>
            </a:r>
            <a:r>
              <a:rPr lang="de-DE" sz="1800" dirty="0" smtClean="0">
                <a:sym typeface="Wingdings" panose="05000000000000000000" pitchFamily="2" charset="2"/>
              </a:rPr>
              <a:t>Tutorial am Ende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56816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Histogramm: </a:t>
            </a:r>
            <a:r>
              <a:rPr lang="de-DE" dirty="0" err="1" smtClean="0"/>
              <a:t>hist</a:t>
            </a:r>
            <a:r>
              <a:rPr lang="de-DE" dirty="0" smtClean="0"/>
              <a:t>()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err="1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hist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vector to plot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breaks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number of cells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xlim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dirty="0" err="1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ylim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axis limits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xlab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dirty="0" err="1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ylab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axis labels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main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plot title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  <a:endParaRPr lang="en-US" sz="1600" dirty="0">
              <a:solidFill>
                <a:srgbClr val="254AA5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760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Scatterplot: </a:t>
            </a:r>
            <a:r>
              <a:rPr lang="de-DE" dirty="0" err="1" smtClean="0"/>
              <a:t>plot</a:t>
            </a:r>
            <a:r>
              <a:rPr lang="de-DE" dirty="0" smtClean="0"/>
              <a:t>()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plot(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y, 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the variable to plot to each axis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type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the type of plot (in this case, "p")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col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color (can also be a factor!)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pch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type/shape of points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cex</a:t>
            </a: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size of points</a:t>
            </a:r>
          </a:p>
          <a:p>
            <a:pPr marL="0" indent="0">
              <a:buNone/>
            </a:pP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6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... </a:t>
            </a:r>
            <a:r>
              <a:rPr lang="en-US" sz="16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</a:t>
            </a:r>
            <a:r>
              <a:rPr lang="en-US" sz="1600" i="1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xlim</a:t>
            </a:r>
            <a:r>
              <a:rPr lang="en-US" sz="1600" i="1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ylim</a:t>
            </a:r>
            <a:r>
              <a:rPr lang="en-US" sz="1600" i="1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xlab</a:t>
            </a:r>
            <a:r>
              <a:rPr lang="en-US" sz="1600" i="1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600" i="1" dirty="0" err="1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ylab</a:t>
            </a:r>
            <a:r>
              <a:rPr lang="en-US" sz="1600" i="1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main… different graphics parameters</a:t>
            </a:r>
            <a:endParaRPr lang="en-US" sz="1600" i="1" dirty="0">
              <a:solidFill>
                <a:srgbClr val="98999C"/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5430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Boxplot: </a:t>
            </a:r>
            <a:r>
              <a:rPr lang="de-DE" dirty="0" err="1" smtClean="0"/>
              <a:t>boxplot</a:t>
            </a:r>
            <a:r>
              <a:rPr lang="de-DE" dirty="0" smtClean="0"/>
              <a:t>()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1"/>
            <a:ext cx="10515600" cy="469924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boxplot(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y </a:t>
            </a: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~ x1*x2,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formula indicating dv ~ factor(s)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data</a:t>
            </a: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data frame containing y, x1, x2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notch</a:t>
            </a: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draws a notch to compare the medians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cex.lab</a:t>
            </a: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size of axis labels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cex.axis</a:t>
            </a: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size of tick labels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cex.main</a:t>
            </a: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size of title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xlab</a:t>
            </a: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dirty="0" err="1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ylab</a:t>
            </a: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main, </a:t>
            </a:r>
            <a:r>
              <a:rPr lang="en-US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ylim</a:t>
            </a: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you know these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xlim</a:t>
            </a: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works, but doesn't really make sense</a:t>
            </a:r>
          </a:p>
          <a:p>
            <a:pPr marL="0" indent="0">
              <a:buNone/>
            </a:pPr>
            <a:r>
              <a:rPr lang="en-US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269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Balkendiagramm: </a:t>
            </a:r>
            <a:r>
              <a:rPr lang="de-DE" dirty="0" err="1" smtClean="0"/>
              <a:t>barplot</a:t>
            </a:r>
            <a:r>
              <a:rPr lang="de-DE" dirty="0" smtClean="0"/>
              <a:t>()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690542"/>
            <a:ext cx="10321888" cy="44846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 err="1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barplot</a:t>
            </a:r>
            <a:r>
              <a:rPr lang="en-US" sz="15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(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5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height</a:t>
            </a:r>
            <a:r>
              <a:rPr lang="en-US" sz="15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5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height of bars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500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names.arg</a:t>
            </a:r>
            <a:r>
              <a:rPr lang="en-US" sz="15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5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category names (not necessary)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5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width</a:t>
            </a:r>
            <a:r>
              <a:rPr lang="en-US" sz="1500" dirty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, </a:t>
            </a:r>
            <a:r>
              <a:rPr lang="en-US" sz="15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width of bars (no effect without </a:t>
            </a:r>
            <a:r>
              <a:rPr lang="en-US" sz="1500" i="1" dirty="0" err="1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xlim</a:t>
            </a:r>
            <a:r>
              <a:rPr lang="en-US" sz="1500" i="1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500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	</a:t>
            </a:r>
            <a:r>
              <a:rPr lang="en-US" sz="15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... </a:t>
            </a:r>
            <a:r>
              <a:rPr lang="en-US" sz="1500" i="1" dirty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# </a:t>
            </a:r>
            <a:r>
              <a:rPr lang="en-US" sz="1500" i="1" dirty="0" smtClean="0">
                <a:solidFill>
                  <a:srgbClr val="98999C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graphics parameters</a:t>
            </a:r>
            <a:endParaRPr lang="en-US" sz="1500" dirty="0" smtClean="0">
              <a:solidFill>
                <a:schemeClr val="accent1">
                  <a:lumMod val="75000"/>
                </a:schemeClr>
              </a:solidFill>
              <a:latin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pPr marL="0" indent="0">
              <a:buNone/>
            </a:pPr>
            <a:r>
              <a:rPr lang="en-US" sz="1500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)</a:t>
            </a:r>
          </a:p>
          <a:p>
            <a:pPr marL="0" indent="0">
              <a:buNone/>
            </a:pPr>
            <a:r>
              <a:rPr lang="de-DE" sz="1800" dirty="0" smtClean="0">
                <a:ea typeface="Cambria" panose="02040503050406030204" pitchFamily="18" charset="0"/>
                <a:cs typeface="Cascadia Code SemiLight" panose="020B0609020000020004" pitchFamily="49" charset="0"/>
                <a:sym typeface="Wingdings" panose="05000000000000000000" pitchFamily="2" charset="2"/>
              </a:rPr>
              <a:t> Fehlerbalken gehen auch, sind aber etwas umständlich</a:t>
            </a:r>
            <a:endParaRPr lang="en-US" sz="1800" dirty="0">
              <a:ea typeface="Cambria" panose="02040503050406030204" pitchFamily="18" charset="0"/>
              <a:cs typeface="Cascadia Code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702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de-DE" sz="9000" spc="600" dirty="0" smtClean="0"/>
              <a:t>PAUSE</a:t>
            </a:r>
            <a:endParaRPr lang="en-US" sz="9000" spc="60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0" y="6175375"/>
            <a:ext cx="2743200" cy="365125"/>
          </a:xfrm>
        </p:spPr>
        <p:txBody>
          <a:bodyPr/>
          <a:lstStyle/>
          <a:p>
            <a:fld id="{27047599-9310-514D-B974-D1107FB324F4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8924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Übungsaufgaben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02_Aufgaben_Plots.pdf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 Fangt an und schaut wie weit ihr kommt  </a:t>
            </a:r>
            <a:endParaRPr lang="en-US" dirty="0"/>
          </a:p>
        </p:txBody>
      </p:sp>
      <p:pic>
        <p:nvPicPr>
          <p:cNvPr id="4" name="Picture 2" descr="https://allisonhorst.github.io/palmerpenguins/reference/figures/lter_pengui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211" y="477614"/>
            <a:ext cx="6178930" cy="3686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8312814" y="4191364"/>
            <a:ext cx="3256982" cy="6177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Image </a:t>
            </a:r>
            <a:r>
              <a:rPr lang="de-DE" sz="1200" dirty="0" err="1" smtClean="0">
                <a:solidFill>
                  <a:srgbClr val="98999C"/>
                </a:solidFill>
                <a:latin typeface="+mj-lt"/>
              </a:rPr>
              <a:t>Credit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 Allison Horst, </a:t>
            </a: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/>
            </a:r>
            <a:br>
              <a:rPr lang="de-DE" sz="1200" dirty="0" smtClean="0">
                <a:solidFill>
                  <a:srgbClr val="98999C"/>
                </a:solidFill>
                <a:latin typeface="+mj-lt"/>
              </a:rPr>
            </a:b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https</a:t>
            </a:r>
            <a:r>
              <a:rPr lang="de-DE" sz="1200" dirty="0">
                <a:solidFill>
                  <a:srgbClr val="98999C"/>
                </a:solidFill>
                <a:latin typeface="+mj-lt"/>
              </a:rPr>
              <a:t>://github.com/allisonhorst/stats-illustrations 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48541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Getting</a:t>
            </a:r>
            <a:r>
              <a:rPr lang="de-DE" dirty="0" smtClean="0"/>
              <a:t> Help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Inhaltsplatzhalt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024" y="1058989"/>
            <a:ext cx="4580491" cy="190853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234100" y="6089652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98999C"/>
                </a:solidFill>
                <a:latin typeface="+mj-lt"/>
              </a:rPr>
              <a:t>h</a:t>
            </a: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ttps://tenor.com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0239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Getting</a:t>
            </a:r>
            <a:r>
              <a:rPr lang="de-DE" dirty="0" smtClean="0"/>
              <a:t> Help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BEB♡ — Thor and Loki doing Get Help in Thor Ragnarok and...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9651" y="844168"/>
            <a:ext cx="5143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9234100" y="6089652"/>
            <a:ext cx="127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200" dirty="0">
                <a:solidFill>
                  <a:srgbClr val="98999C"/>
                </a:solidFill>
                <a:latin typeface="+mj-lt"/>
              </a:rPr>
              <a:t>h</a:t>
            </a:r>
            <a:r>
              <a:rPr lang="de-DE" sz="1200" dirty="0" smtClean="0">
                <a:solidFill>
                  <a:srgbClr val="98999C"/>
                </a:solidFill>
                <a:latin typeface="+mj-lt"/>
              </a:rPr>
              <a:t>ttps://tenor.com</a:t>
            </a:r>
            <a:endParaRPr lang="en-US" sz="1200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20917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10F87A-7F95-584A-8216-72A2EE9B4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Warum</a:t>
            </a:r>
            <a:r>
              <a:rPr lang="en-US" dirty="0" smtClean="0"/>
              <a:t> </a:t>
            </a:r>
            <a:r>
              <a:rPr lang="en-US" dirty="0" err="1" smtClean="0"/>
              <a:t>brauche</a:t>
            </a:r>
            <a:r>
              <a:rPr lang="en-US" dirty="0" smtClean="0"/>
              <a:t> </a:t>
            </a:r>
            <a:r>
              <a:rPr lang="en-US" dirty="0" err="1" smtClean="0"/>
              <a:t>ich</a:t>
            </a:r>
            <a:r>
              <a:rPr lang="en-US" dirty="0" smtClean="0"/>
              <a:t> </a:t>
            </a:r>
            <a:r>
              <a:rPr lang="en-US" dirty="0" err="1" smtClean="0"/>
              <a:t>zwei</a:t>
            </a:r>
            <a:r>
              <a:rPr lang="en-US" dirty="0" smtClean="0"/>
              <a:t> </a:t>
            </a:r>
            <a:r>
              <a:rPr lang="en-US" dirty="0" err="1" smtClean="0"/>
              <a:t>Programme</a:t>
            </a:r>
            <a:r>
              <a:rPr lang="en-US" dirty="0" smtClean="0"/>
              <a:t>? 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57D960-14F0-0E43-909A-CE9AC73A5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542"/>
            <a:ext cx="110490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sym typeface="Wingdings" pitchFamily="2" charset="2"/>
              </a:rPr>
              <a:t>R: </a:t>
            </a:r>
            <a:r>
              <a:rPr lang="en-US" dirty="0" err="1" smtClean="0">
                <a:sym typeface="Wingdings" pitchFamily="2" charset="2"/>
              </a:rPr>
              <a:t>Programmiersprache</a:t>
            </a:r>
            <a:r>
              <a:rPr lang="en-US" dirty="0" smtClean="0">
                <a:sym typeface="Wingdings" pitchFamily="2" charset="2"/>
              </a:rPr>
              <a:t> (</a:t>
            </a:r>
            <a:r>
              <a:rPr lang="en-US" dirty="0" err="1" smtClean="0">
                <a:sym typeface="Wingdings" pitchFamily="2" charset="2"/>
              </a:rPr>
              <a:t>primär</a:t>
            </a:r>
            <a:r>
              <a:rPr lang="en-US" dirty="0" smtClean="0">
                <a:sym typeface="Wingdings" pitchFamily="2" charset="2"/>
              </a:rPr>
              <a:t>) </a:t>
            </a:r>
            <a:r>
              <a:rPr lang="en-US" dirty="0" err="1" smtClean="0">
                <a:sym typeface="Wingdings" pitchFamily="2" charset="2"/>
              </a:rPr>
              <a:t>für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statistische</a:t>
            </a:r>
            <a:r>
              <a:rPr lang="en-US" dirty="0" smtClean="0">
                <a:sym typeface="Wingdings" pitchFamily="2" charset="2"/>
              </a:rPr>
              <a:t> </a:t>
            </a:r>
            <a:r>
              <a:rPr lang="en-US" dirty="0" err="1" smtClean="0">
                <a:sym typeface="Wingdings" pitchFamily="2" charset="2"/>
              </a:rPr>
              <a:t>Anwendungen</a:t>
            </a:r>
            <a:endParaRPr lang="en-US" dirty="0" smtClean="0">
              <a:sym typeface="Wingdings" pitchFamily="2" charset="2"/>
            </a:endParaRPr>
          </a:p>
          <a:p>
            <a:r>
              <a:rPr lang="de-DE" dirty="0" err="1" smtClean="0">
                <a:sym typeface="Wingdings" pitchFamily="2" charset="2"/>
              </a:rPr>
              <a:t>RStudio</a:t>
            </a:r>
            <a:r>
              <a:rPr lang="de-DE" dirty="0" smtClean="0">
                <a:sym typeface="Wingdings" pitchFamily="2" charset="2"/>
              </a:rPr>
              <a:t> = „Integrated Development Environment“ (IDE)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Zur </a:t>
            </a:r>
            <a:r>
              <a:rPr lang="de-DE" dirty="0" err="1" smtClean="0">
                <a:sym typeface="Wingdings" pitchFamily="2" charset="2"/>
              </a:rPr>
              <a:t>benutzer:innenfreundlichen</a:t>
            </a:r>
            <a:r>
              <a:rPr lang="de-DE" dirty="0" smtClean="0">
                <a:sym typeface="Wingdings" pitchFamily="2" charset="2"/>
              </a:rPr>
              <a:t> Anwendung von R 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Kann R-Skripte öffnen und ausführe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+ diverse hilfreiche Dinge (z.B. </a:t>
            </a:r>
            <a:r>
              <a:rPr lang="de-DE" dirty="0" err="1" smtClean="0">
                <a:sym typeface="Wingdings" pitchFamily="2" charset="2"/>
              </a:rPr>
              <a:t>RStudio</a:t>
            </a:r>
            <a:r>
              <a:rPr lang="de-DE" dirty="0" smtClean="0">
                <a:sym typeface="Wingdings" pitchFamily="2" charset="2"/>
              </a:rPr>
              <a:t> Projects)</a:t>
            </a:r>
          </a:p>
          <a:p>
            <a:pPr marL="0" indent="0">
              <a:buNone/>
            </a:pPr>
            <a:endParaRPr lang="de-DE" dirty="0" smtClean="0">
              <a:sym typeface="Wingdings" pitchFamily="2" charset="2"/>
            </a:endParaRPr>
          </a:p>
          <a:p>
            <a:pPr marL="0" indent="0">
              <a:buNone/>
            </a:pP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in R]</a:t>
            </a:r>
          </a:p>
          <a:p>
            <a:pPr marL="0" indent="0">
              <a:buNone/>
            </a:pPr>
            <a:endParaRPr lang="en-US" dirty="0">
              <a:sym typeface="Wingdings" pitchFamily="2" charset="2"/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CF5146B-0783-0D40-B7D5-38ECC6CC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907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HELP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40</a:t>
            </a:fld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>
          <a:xfrm>
            <a:off x="838200" y="1690542"/>
            <a:ext cx="5492827" cy="4351338"/>
          </a:xfrm>
        </p:spPr>
        <p:txBody>
          <a:bodyPr/>
          <a:lstStyle/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Für Funktionsweise bestimmter Funktionen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Für spezifische Probleme / Aufgaben</a:t>
            </a:r>
          </a:p>
          <a:p>
            <a:r>
              <a:rPr lang="de-DE" dirty="0" smtClean="0"/>
              <a:t>„</a:t>
            </a:r>
            <a:r>
              <a:rPr lang="de-DE" dirty="0" err="1" smtClean="0"/>
              <a:t>error</a:t>
            </a:r>
            <a:r>
              <a:rPr lang="de-DE" dirty="0" smtClean="0"/>
              <a:t> </a:t>
            </a:r>
            <a:r>
              <a:rPr lang="de-DE" dirty="0" err="1" smtClean="0"/>
              <a:t>bars</a:t>
            </a:r>
            <a:r>
              <a:rPr lang="de-DE" dirty="0" smtClean="0"/>
              <a:t> in </a:t>
            </a:r>
            <a:r>
              <a:rPr lang="de-DE" dirty="0" err="1" smtClean="0"/>
              <a:t>barplots</a:t>
            </a:r>
            <a:r>
              <a:rPr lang="de-DE" dirty="0" smtClean="0"/>
              <a:t> </a:t>
            </a:r>
            <a:r>
              <a:rPr lang="de-DE" dirty="0" err="1" smtClean="0"/>
              <a:t>base</a:t>
            </a:r>
            <a:r>
              <a:rPr lang="de-DE" dirty="0" smtClean="0"/>
              <a:t> R“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 smtClean="0"/>
              <a:t>Für Fehlermeldungen</a:t>
            </a:r>
            <a:endParaRPr lang="en-US" dirty="0"/>
          </a:p>
        </p:txBody>
      </p:sp>
      <p:pic>
        <p:nvPicPr>
          <p:cNvPr id="1026" name="Picture 2" descr="Olympic Google GIFs | Teno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34" y="1734159"/>
            <a:ext cx="3557111" cy="14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haltsplatzhalter 5"/>
          <p:cNvSpPr txBox="1">
            <a:spLocks/>
          </p:cNvSpPr>
          <p:nvPr/>
        </p:nvSpPr>
        <p:spPr>
          <a:xfrm>
            <a:off x="6730388" y="1690542"/>
            <a:ext cx="50227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594" indent="-228594" algn="l" defTabSz="914377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smtClean="0"/>
              <a:t>Hilfe-Funktion in R: </a:t>
            </a:r>
            <a:r>
              <a:rPr lang="de-DE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?</a:t>
            </a:r>
            <a:r>
              <a:rPr lang="de-DE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function</a:t>
            </a:r>
            <a:r>
              <a:rPr lang="de-DE" dirty="0" smtClean="0">
                <a:solidFill>
                  <a:schemeClr val="accent1">
                    <a:lumMod val="75000"/>
                  </a:schemeClr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de-DE" dirty="0" smtClean="0">
                <a:sym typeface="Wingdings" panose="05000000000000000000" pitchFamily="2" charset="2"/>
              </a:rPr>
              <a:t> öffnet Dokumentation</a:t>
            </a:r>
            <a:endParaRPr lang="de-DE" dirty="0" smtClean="0"/>
          </a:p>
          <a:p>
            <a:pPr marL="0" indent="0">
              <a:buNone/>
            </a:pPr>
            <a:r>
              <a:rPr lang="de-DE" dirty="0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&gt; ?</a:t>
            </a:r>
            <a:r>
              <a:rPr lang="de-DE" dirty="0" err="1" smtClean="0">
                <a:solidFill>
                  <a:srgbClr val="254AA5"/>
                </a:solidFill>
                <a:latin typeface="Cascadia Code SemiLight" panose="020B0609020000020004" pitchFamily="49" charset="0"/>
                <a:cs typeface="Cascadia Code SemiLight" panose="020B0609020000020004" pitchFamily="49" charset="0"/>
              </a:rPr>
              <a:t>mean</a:t>
            </a:r>
            <a:endParaRPr lang="de-DE" dirty="0">
              <a:solidFill>
                <a:srgbClr val="254AA5"/>
              </a:solidFill>
            </a:endParaRPr>
          </a:p>
          <a:p>
            <a:endParaRPr lang="de-DE" dirty="0" smtClean="0"/>
          </a:p>
          <a:p>
            <a:r>
              <a:rPr lang="de-DE" dirty="0" smtClean="0"/>
              <a:t>Ausführliche Debugging Tipps</a:t>
            </a:r>
            <a:r>
              <a:rPr lang="de-DE" dirty="0"/>
              <a:t>: </a:t>
            </a: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www.greenteapress.com/thinkpython/thinkCSpy.pdf</a:t>
            </a:r>
            <a:r>
              <a:rPr lang="de-DE" dirty="0" smtClean="0"/>
              <a:t> (Appendix A) --&gt; Für Python, sind für R aber genau so anwendbar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087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Wenn gar nichts mehr geht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41</a:t>
            </a:fld>
            <a:endParaRPr lang="de-DE" dirty="0"/>
          </a:p>
        </p:txBody>
      </p:sp>
      <p:pic>
        <p:nvPicPr>
          <p:cNvPr id="2050" name="Picture 2" descr="p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07740"/>
            <a:ext cx="6010447" cy="419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feld 5"/>
          <p:cNvSpPr txBox="1"/>
          <p:nvPr/>
        </p:nvSpPr>
        <p:spPr>
          <a:xfrm>
            <a:off x="7590622" y="1918510"/>
            <a:ext cx="4369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rgbClr val="98999C"/>
                </a:solidFill>
                <a:latin typeface="+mj-lt"/>
              </a:rPr>
              <a:t>Aus: „</a:t>
            </a:r>
            <a:r>
              <a:rPr lang="de-DE" dirty="0" err="1" smtClean="0">
                <a:solidFill>
                  <a:srgbClr val="98999C"/>
                </a:solidFill>
                <a:latin typeface="+mj-lt"/>
              </a:rPr>
              <a:t>How</a:t>
            </a:r>
            <a:r>
              <a:rPr lang="de-DE" dirty="0" smtClean="0">
                <a:solidFill>
                  <a:srgbClr val="98999C"/>
                </a:solidFill>
                <a:latin typeface="+mj-lt"/>
              </a:rPr>
              <a:t> </a:t>
            </a:r>
            <a:r>
              <a:rPr lang="de-DE" dirty="0" err="1" smtClean="0">
                <a:solidFill>
                  <a:srgbClr val="98999C"/>
                </a:solidFill>
                <a:latin typeface="+mj-lt"/>
              </a:rPr>
              <a:t>to</a:t>
            </a:r>
            <a:r>
              <a:rPr lang="de-DE" dirty="0" smtClean="0">
                <a:solidFill>
                  <a:srgbClr val="98999C"/>
                </a:solidFill>
                <a:latin typeface="+mj-lt"/>
              </a:rPr>
              <a:t> </a:t>
            </a:r>
            <a:r>
              <a:rPr lang="de-DE" dirty="0">
                <a:solidFill>
                  <a:srgbClr val="98999C"/>
                </a:solidFill>
                <a:latin typeface="+mj-lt"/>
              </a:rPr>
              <a:t>T</a:t>
            </a:r>
            <a:r>
              <a:rPr lang="de-DE" dirty="0" smtClean="0">
                <a:solidFill>
                  <a:srgbClr val="98999C"/>
                </a:solidFill>
                <a:latin typeface="+mj-lt"/>
              </a:rPr>
              <a:t>hink like a </a:t>
            </a:r>
            <a:r>
              <a:rPr lang="de-DE" dirty="0">
                <a:solidFill>
                  <a:srgbClr val="98999C"/>
                </a:solidFill>
                <a:latin typeface="+mj-lt"/>
              </a:rPr>
              <a:t>C</a:t>
            </a:r>
            <a:r>
              <a:rPr lang="de-DE" dirty="0" smtClean="0">
                <a:solidFill>
                  <a:srgbClr val="98999C"/>
                </a:solidFill>
                <a:latin typeface="+mj-lt"/>
              </a:rPr>
              <a:t>omputer </a:t>
            </a:r>
            <a:r>
              <a:rPr lang="de-DE" dirty="0">
                <a:solidFill>
                  <a:srgbClr val="98999C"/>
                </a:solidFill>
                <a:latin typeface="+mj-lt"/>
              </a:rPr>
              <a:t>S</a:t>
            </a:r>
            <a:r>
              <a:rPr lang="de-DE" dirty="0" smtClean="0">
                <a:solidFill>
                  <a:srgbClr val="98999C"/>
                </a:solidFill>
                <a:latin typeface="+mj-lt"/>
              </a:rPr>
              <a:t>cientist“</a:t>
            </a:r>
            <a:endParaRPr lang="en-US" dirty="0">
              <a:solidFill>
                <a:srgbClr val="98999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7085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Heute Nachmittag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Beendet die Aufgaben von heute morgen</a:t>
            </a:r>
          </a:p>
          <a:p>
            <a:r>
              <a:rPr lang="de-DE" dirty="0" smtClean="0"/>
              <a:t>Wer danach noch Lust auf </a:t>
            </a:r>
            <a:r>
              <a:rPr lang="de-DE" dirty="0"/>
              <a:t>R hat: https://swirlstats.com/</a:t>
            </a:r>
            <a:endParaRPr lang="de-DE" dirty="0" smtClean="0"/>
          </a:p>
          <a:p>
            <a:pPr lvl="1"/>
            <a:r>
              <a:rPr lang="de-DE" dirty="0" smtClean="0"/>
              <a:t>Interaktives R Tutorial in R Studio </a:t>
            </a:r>
          </a:p>
          <a:p>
            <a:pPr lvl="1"/>
            <a:r>
              <a:rPr lang="de-DE" dirty="0" smtClean="0"/>
              <a:t>Sinnvolle </a:t>
            </a:r>
            <a:r>
              <a:rPr lang="de-DE" dirty="0" err="1" smtClean="0"/>
              <a:t>Lessons</a:t>
            </a:r>
            <a:r>
              <a:rPr lang="de-DE" dirty="0"/>
              <a:t> </a:t>
            </a:r>
            <a:r>
              <a:rPr lang="de-DE" dirty="0" smtClean="0"/>
              <a:t>für die Summer School:</a:t>
            </a:r>
            <a:br>
              <a:rPr lang="de-DE" dirty="0" smtClean="0"/>
            </a:br>
            <a:r>
              <a:rPr lang="de-DE" dirty="0" smtClean="0"/>
              <a:t>1: Basic Building Blocks, 3: </a:t>
            </a:r>
            <a:r>
              <a:rPr lang="de-DE" dirty="0" err="1" smtClean="0"/>
              <a:t>Sequences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Numbers; 4: </a:t>
            </a:r>
            <a:r>
              <a:rPr lang="de-DE" dirty="0" err="1" smtClean="0"/>
              <a:t>Vectors</a:t>
            </a:r>
            <a:r>
              <a:rPr lang="de-DE" dirty="0" smtClean="0"/>
              <a:t>; 6: Subsetting </a:t>
            </a:r>
            <a:r>
              <a:rPr lang="de-DE" dirty="0" err="1" smtClean="0"/>
              <a:t>Vectors</a:t>
            </a:r>
            <a:r>
              <a:rPr lang="de-DE" dirty="0" smtClean="0"/>
              <a:t>; 8: </a:t>
            </a:r>
            <a:r>
              <a:rPr lang="de-DE" dirty="0" err="1" smtClean="0"/>
              <a:t>Logic</a:t>
            </a:r>
            <a:r>
              <a:rPr lang="de-DE" dirty="0" smtClean="0"/>
              <a:t>; 9: </a:t>
            </a:r>
            <a:r>
              <a:rPr lang="de-DE" dirty="0" err="1" smtClean="0"/>
              <a:t>Functions</a:t>
            </a:r>
            <a:r>
              <a:rPr lang="de-DE" dirty="0" smtClean="0"/>
              <a:t>; 13: Simulation; 15: Base Graphics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 Bei </a:t>
            </a:r>
            <a:r>
              <a:rPr lang="de-DE" dirty="0" smtClean="0">
                <a:sym typeface="Wingdings" panose="05000000000000000000" pitchFamily="2" charset="2"/>
              </a:rPr>
              <a:t>Fragen / Problemen etc.: Raum </a:t>
            </a:r>
            <a:r>
              <a:rPr lang="de-DE" dirty="0" smtClean="0">
                <a:sym typeface="Wingdings" panose="05000000000000000000" pitchFamily="2" charset="2"/>
              </a:rPr>
              <a:t>4032 (bis 17:00) oder per Mail an marie.jakob@psychologie.uni-freiburg.de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788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Danke für Eure Aufmerksamkeit!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89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 einlesen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Wo kommen Daten her? </a:t>
            </a:r>
            <a:endParaRPr lang="de-DE" dirty="0"/>
          </a:p>
          <a:p>
            <a:pPr>
              <a:buFont typeface="Wingdings" panose="05000000000000000000" pitchFamily="2" charset="2"/>
              <a:buChar char="à"/>
            </a:pPr>
            <a:r>
              <a:rPr lang="de-DE" dirty="0" smtClean="0">
                <a:sym typeface="Wingdings" panose="05000000000000000000" pitchFamily="2" charset="2"/>
              </a:rPr>
              <a:t> Fragebögen (eingegeben in SPSS / Excel), Online-Umfrage, Computer-Experiment etc.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Was sind gängige Datenformate? 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 .</a:t>
            </a:r>
            <a:r>
              <a:rPr lang="de-DE" dirty="0" err="1" smtClean="0">
                <a:sym typeface="Wingdings" panose="05000000000000000000" pitchFamily="2" charset="2"/>
              </a:rPr>
              <a:t>xlsx</a:t>
            </a:r>
            <a:r>
              <a:rPr lang="de-DE" dirty="0" smtClean="0">
                <a:sym typeface="Wingdings" panose="05000000000000000000" pitchFamily="2" charset="2"/>
              </a:rPr>
              <a:t> / .</a:t>
            </a:r>
            <a:r>
              <a:rPr lang="de-DE" dirty="0" err="1" smtClean="0">
                <a:sym typeface="Wingdings" panose="05000000000000000000" pitchFamily="2" charset="2"/>
              </a:rPr>
              <a:t>xls</a:t>
            </a:r>
            <a:r>
              <a:rPr lang="de-DE" dirty="0" smtClean="0">
                <a:sym typeface="Wingdings" panose="05000000000000000000" pitchFamily="2" charset="2"/>
              </a:rPr>
              <a:t>: Excel-Dateien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 .sav: SPSS-Datenfiles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 .</a:t>
            </a:r>
            <a:r>
              <a:rPr lang="de-DE" dirty="0" err="1" smtClean="0">
                <a:sym typeface="Wingdings" panose="05000000000000000000" pitchFamily="2" charset="2"/>
              </a:rPr>
              <a:t>csv</a:t>
            </a:r>
            <a:r>
              <a:rPr lang="de-DE" dirty="0" smtClean="0">
                <a:sym typeface="Wingdings" panose="05000000000000000000" pitchFamily="2" charset="2"/>
              </a:rPr>
              <a:t> / .</a:t>
            </a:r>
            <a:r>
              <a:rPr lang="de-DE" dirty="0" err="1" smtClean="0">
                <a:sym typeface="Wingdings" panose="05000000000000000000" pitchFamily="2" charset="2"/>
              </a:rPr>
              <a:t>tsc</a:t>
            </a:r>
            <a:r>
              <a:rPr lang="de-DE" dirty="0" smtClean="0">
                <a:sym typeface="Wingdings" panose="05000000000000000000" pitchFamily="2" charset="2"/>
              </a:rPr>
              <a:t> / .</a:t>
            </a:r>
            <a:r>
              <a:rPr lang="de-DE" dirty="0" err="1" smtClean="0">
                <a:sym typeface="Wingdings" panose="05000000000000000000" pitchFamily="2" charset="2"/>
              </a:rPr>
              <a:t>txt</a:t>
            </a:r>
            <a:r>
              <a:rPr lang="de-DE" dirty="0" smtClean="0">
                <a:sym typeface="Wingdings" panose="05000000000000000000" pitchFamily="2" charset="2"/>
              </a:rPr>
              <a:t>: Textdateien (.</a:t>
            </a:r>
            <a:r>
              <a:rPr lang="de-DE" dirty="0" err="1" smtClean="0">
                <a:sym typeface="Wingdings" panose="05000000000000000000" pitchFamily="2" charset="2"/>
              </a:rPr>
              <a:t>csv</a:t>
            </a:r>
            <a:r>
              <a:rPr lang="de-DE" dirty="0" smtClean="0">
                <a:sym typeface="Wingdings" panose="05000000000000000000" pitchFamily="2" charset="2"/>
              </a:rPr>
              <a:t> = „</a:t>
            </a:r>
            <a:r>
              <a:rPr lang="de-DE" dirty="0" err="1" smtClean="0">
                <a:sym typeface="Wingdings" panose="05000000000000000000" pitchFamily="2" charset="2"/>
              </a:rPr>
              <a:t>comma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separated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err="1" smtClean="0">
                <a:sym typeface="Wingdings" panose="05000000000000000000" pitchFamily="2" charset="2"/>
              </a:rPr>
              <a:t>values</a:t>
            </a:r>
            <a:r>
              <a:rPr lang="de-DE" dirty="0" smtClean="0">
                <a:sym typeface="Wingdings" panose="05000000000000000000" pitchFamily="2" charset="2"/>
              </a:rPr>
              <a:t>“)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smtClean="0">
                <a:sym typeface="Wingdings" panose="05000000000000000000" pitchFamily="2" charset="2"/>
              </a:rPr>
              <a:t>etc. </a:t>
            </a:r>
          </a:p>
          <a:p>
            <a:pPr>
              <a:buFont typeface="Wingdings" panose="05000000000000000000" pitchFamily="2" charset="2"/>
              <a:buChar char="à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069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 einlesen – Befehl 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Befehl für .</a:t>
            </a:r>
            <a:r>
              <a:rPr lang="de-DE" dirty="0" err="1" smtClean="0"/>
              <a:t>csv</a:t>
            </a:r>
            <a:r>
              <a:rPr lang="de-DE" dirty="0" smtClean="0"/>
              <a:t>-Dateien: 	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read.csv()</a:t>
            </a:r>
            <a:endParaRPr lang="de-DE" dirty="0" smtClean="0">
              <a:solidFill>
                <a:srgbClr val="254AA5"/>
              </a:solidFill>
            </a:endParaRPr>
          </a:p>
          <a:p>
            <a:pPr marL="0" indent="0">
              <a:buNone/>
            </a:pPr>
            <a:r>
              <a:rPr lang="de-DE" dirty="0" smtClean="0"/>
              <a:t>Benutzung: </a:t>
            </a:r>
            <a:endParaRPr lang="de-DE" dirty="0"/>
          </a:p>
          <a:p>
            <a:pPr marL="0" indent="0">
              <a:buNone/>
            </a:pPr>
            <a:r>
              <a:rPr lang="de-DE" dirty="0" smtClean="0">
                <a:latin typeface="Cascadia Mono" panose="020B0609020000020004" pitchFamily="49" charset="0"/>
                <a:cs typeface="Cascadia Mono" panose="020B0609020000020004" pitchFamily="49" charset="0"/>
              </a:rPr>
              <a:t>	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600" dirty="0" err="1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data_raw</a:t>
            </a:r>
            <a:r>
              <a:rPr lang="en-US" sz="16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&lt;- </a:t>
            </a:r>
            <a:r>
              <a:rPr lang="en-US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read.csv(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~/path/to/file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 </a:t>
            </a:r>
            <a:r>
              <a:rPr lang="en-US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path to the csv-file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			</a:t>
            </a:r>
            <a:r>
              <a:rPr lang="en-US" sz="16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header = T,  </a:t>
            </a:r>
            <a:r>
              <a:rPr lang="en-US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first row contains variable names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			</a:t>
            </a:r>
            <a:r>
              <a:rPr lang="en-US" sz="1600" dirty="0" err="1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sep</a:t>
            </a:r>
            <a:r>
              <a:rPr lang="en-US" sz="16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= </a:t>
            </a:r>
            <a:r>
              <a:rPr lang="de-DE" sz="1600" dirty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</a:t>
            </a:r>
            <a:r>
              <a:rPr lang="en-US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values are comma-separated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			</a:t>
            </a:r>
            <a:r>
              <a:rPr lang="en-US" sz="1600" dirty="0" err="1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dec</a:t>
            </a:r>
            <a:r>
              <a:rPr lang="en-US" sz="16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= </a:t>
            </a:r>
            <a:r>
              <a:rPr lang="de-DE" sz="1600" dirty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.</a:t>
            </a:r>
            <a:r>
              <a:rPr lang="de-DE" sz="16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,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  </a:t>
            </a:r>
            <a:r>
              <a:rPr lang="en-US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# decimal character is </a:t>
            </a:r>
            <a:r>
              <a:rPr lang="de-DE" sz="1600" dirty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.</a:t>
            </a:r>
            <a:r>
              <a:rPr lang="de-DE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				</a:t>
            </a:r>
            <a:r>
              <a:rPr lang="en-US" sz="1600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...)</a:t>
            </a:r>
            <a:r>
              <a:rPr lang="de-DE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/>
            </a:r>
            <a:br>
              <a:rPr lang="de-DE" sz="1600" dirty="0" smtClean="0">
                <a:solidFill>
                  <a:srgbClr val="98999C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</a:br>
            <a:endParaRPr lang="de-DE" sz="1600" dirty="0" smtClean="0">
              <a:solidFill>
                <a:srgbClr val="98999C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pPr marL="0" indent="0">
              <a:buNone/>
            </a:pPr>
            <a:endParaRPr lang="de-DE" sz="1600" dirty="0" smtClean="0">
              <a:solidFill>
                <a:srgbClr val="98999C"/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2449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 einlesen – </a:t>
            </a:r>
            <a:r>
              <a:rPr lang="de-DE" dirty="0" err="1" smtClean="0"/>
              <a:t>Rstudio</a:t>
            </a:r>
            <a:r>
              <a:rPr lang="de-DE" dirty="0" smtClean="0"/>
              <a:t> Shortcut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690541"/>
            <a:ext cx="10515600" cy="4622123"/>
          </a:xfrm>
        </p:spPr>
        <p:txBody>
          <a:bodyPr>
            <a:normAutofit lnSpcReduction="10000"/>
          </a:bodyPr>
          <a:lstStyle/>
          <a:p>
            <a:r>
              <a:rPr lang="de-DE" dirty="0" smtClean="0"/>
              <a:t>Button in </a:t>
            </a:r>
            <a:r>
              <a:rPr lang="de-DE" dirty="0" err="1" smtClean="0"/>
              <a:t>RStudio</a:t>
            </a:r>
            <a:r>
              <a:rPr lang="de-DE" dirty="0" smtClean="0"/>
              <a:t> „Import Dataset“: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Vermeidung von Pfad-Fehlern </a:t>
            </a:r>
            <a:r>
              <a:rPr lang="de-DE" dirty="0" smtClean="0">
                <a:sym typeface="Wingdings" panose="05000000000000000000" pitchFamily="2" charset="2"/>
              </a:rPr>
              <a:t> </a:t>
            </a:r>
          </a:p>
          <a:p>
            <a:r>
              <a:rPr lang="de-DE" dirty="0" smtClean="0"/>
              <a:t>Wichtig: generierten Code in Skript einfügen </a:t>
            </a:r>
            <a:r>
              <a:rPr lang="de-DE" dirty="0" smtClean="0">
                <a:sym typeface="Wingdings" panose="05000000000000000000" pitchFamily="2" charset="2"/>
              </a:rPr>
              <a:t> Reproduzierbarkeit</a:t>
            </a:r>
            <a:endParaRPr lang="de-DE" dirty="0" smtClean="0"/>
          </a:p>
          <a:p>
            <a:pPr marL="0" indent="0">
              <a:buNone/>
            </a:pP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[D</a:t>
            </a: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emo </a:t>
            </a:r>
            <a:r>
              <a:rPr lang="de-DE" b="1" dirty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in </a:t>
            </a:r>
            <a:r>
              <a:rPr lang="de-DE" b="1" dirty="0" smtClean="0">
                <a:solidFill>
                  <a:srgbClr val="BF0025"/>
                </a:solidFill>
                <a:ea typeface="Cambria" panose="02040503050406030204" pitchFamily="18" charset="0"/>
                <a:cs typeface="Cascadia Mono SemiLight" panose="020B0609020000020004" pitchFamily="49" charset="0"/>
              </a:rPr>
              <a:t>R]</a:t>
            </a:r>
            <a:r>
              <a:rPr lang="de-DE" b="1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0686"/>
            <a:ext cx="5839640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1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Packages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Einlesen von Excel- und SPSS-Dateien erfordert Installation sog. Packages:</a:t>
            </a:r>
          </a:p>
          <a:p>
            <a:pPr lvl="1"/>
            <a:r>
              <a:rPr lang="de-DE" sz="1700" dirty="0">
                <a:sym typeface="Wingdings" panose="05000000000000000000" pitchFamily="2" charset="2"/>
              </a:rPr>
              <a:t> R Packages stellen spezialisierte Funktionen für (mehr oder weniger) spezifische Aufgaben bereit</a:t>
            </a:r>
          </a:p>
          <a:p>
            <a:pPr lvl="1"/>
            <a:r>
              <a:rPr lang="de-DE" sz="1700" dirty="0">
                <a:sym typeface="Wingdings" panose="05000000000000000000" pitchFamily="2" charset="2"/>
              </a:rPr>
              <a:t>… wie bspw. das Einlesen spezieller Dateiformate</a:t>
            </a:r>
          </a:p>
          <a:p>
            <a:r>
              <a:rPr lang="de-DE" dirty="0" smtClean="0">
                <a:sym typeface="Wingdings" panose="05000000000000000000" pitchFamily="2" charset="2"/>
              </a:rPr>
              <a:t>Installation (einmal)</a:t>
            </a:r>
          </a:p>
          <a:p>
            <a:pPr marL="0" indent="0">
              <a:buNone/>
            </a:pPr>
            <a:r>
              <a:rPr lang="de-DE" dirty="0" smtClean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install.packages</a:t>
            </a:r>
            <a:r>
              <a:rPr lang="de-DE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(</a:t>
            </a:r>
            <a:r>
              <a:rPr lang="de-DE" dirty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dirty="0" err="1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package</a:t>
            </a:r>
            <a:r>
              <a:rPr lang="de-DE" dirty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dirty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  <a:endParaRPr lang="de-DE" dirty="0">
              <a:solidFill>
                <a:srgbClr val="254AA5"/>
              </a:solidFill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Laden (bei jeder Anwendung)</a:t>
            </a:r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	</a:t>
            </a:r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library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(</a:t>
            </a:r>
            <a:r>
              <a:rPr lang="de-DE" dirty="0" err="1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  <a:sym typeface="Wingdings" panose="05000000000000000000" pitchFamily="2" charset="2"/>
              </a:rPr>
              <a:t>package</a:t>
            </a:r>
            <a:r>
              <a:rPr lang="de-DE" dirty="0" smtClean="0">
                <a:solidFill>
                  <a:srgbClr val="254AA5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)</a:t>
            </a:r>
            <a:endParaRPr lang="de-DE" dirty="0">
              <a:solidFill>
                <a:srgbClr val="254AA5"/>
              </a:solidFill>
            </a:endParaRPr>
          </a:p>
          <a:p>
            <a:pPr marL="0" indent="0">
              <a:buNone/>
            </a:pPr>
            <a:endParaRPr lang="de-DE" dirty="0" smtClean="0">
              <a:sym typeface="Wingdings" panose="05000000000000000000" pitchFamily="2" charset="2"/>
            </a:endParaRPr>
          </a:p>
          <a:p>
            <a:pPr lvl="1"/>
            <a:endParaRPr lang="de-DE" dirty="0">
              <a:sym typeface="Wingdings" panose="05000000000000000000" pitchFamily="2" charset="2"/>
            </a:endParaRPr>
          </a:p>
          <a:p>
            <a:pPr marL="457189" lvl="1" indent="0"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16322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Exkurs: Pfade &amp; Struktur von PC-Dateisystemen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Pfad auf meinem Computer: </a:t>
            </a:r>
          </a:p>
          <a:p>
            <a:pPr marL="0" indent="0">
              <a:buNone/>
            </a:pPr>
            <a:r>
              <a:rPr lang="de-DE" sz="14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"K</a:t>
            </a:r>
            <a:r>
              <a:rPr lang="de-DE" sz="1400" dirty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:\Eigene </a:t>
            </a:r>
            <a:r>
              <a:rPr lang="de-DE" sz="14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Dateien\Lehre\2022-modeling-summer-school\02_R_Data"</a:t>
            </a:r>
          </a:p>
          <a:p>
            <a:r>
              <a:rPr lang="de-DE" dirty="0" smtClean="0"/>
              <a:t>Verzeichnisstruktur hat Baum-Struktur: </a:t>
            </a:r>
          </a:p>
          <a:p>
            <a:r>
              <a:rPr lang="de-DE" dirty="0" smtClean="0"/>
              <a:t>Absolute Pfade: vom Laufwerk (der „Wurzel“ des Baums) aus</a:t>
            </a:r>
          </a:p>
          <a:p>
            <a:pPr lvl="1"/>
            <a:r>
              <a:rPr lang="de-DE" sz="1200" b="1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"K:\</a:t>
            </a:r>
            <a:r>
              <a:rPr lang="de-DE" sz="12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Eigene Dateien\Lehre\2022-modeling-summer-school\02_R_Data"</a:t>
            </a:r>
            <a:endParaRPr lang="de-DE" sz="1200" dirty="0" smtClean="0">
              <a:solidFill>
                <a:schemeClr val="accent6"/>
              </a:solidFill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 Auf jedem PC unterschiedlich</a:t>
            </a:r>
            <a:endParaRPr lang="de-DE" dirty="0" smtClean="0"/>
          </a:p>
          <a:p>
            <a:r>
              <a:rPr lang="de-DE" dirty="0" smtClean="0"/>
              <a:t>Relative Pfade: vom </a:t>
            </a:r>
            <a:r>
              <a:rPr lang="de-DE" dirty="0" err="1" smtClean="0"/>
              <a:t>working</a:t>
            </a:r>
            <a:r>
              <a:rPr lang="de-DE" dirty="0" smtClean="0"/>
              <a:t> </a:t>
            </a:r>
            <a:r>
              <a:rPr lang="de-DE" dirty="0" err="1" smtClean="0"/>
              <a:t>directory</a:t>
            </a:r>
            <a:r>
              <a:rPr lang="de-DE" dirty="0" smtClean="0"/>
              <a:t> aus</a:t>
            </a:r>
          </a:p>
          <a:p>
            <a:pPr lvl="1"/>
            <a:r>
              <a:rPr lang="de-DE" sz="12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"</a:t>
            </a:r>
            <a:r>
              <a:rPr lang="de-DE" sz="1200" b="1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~\</a:t>
            </a:r>
            <a:r>
              <a:rPr lang="de-DE" sz="1200" dirty="0" smtClean="0">
                <a:solidFill>
                  <a:schemeClr val="accent6"/>
                </a:solidFill>
                <a:latin typeface="Cascadia Mono SemiLight" panose="020B0609020000020004" pitchFamily="49" charset="0"/>
                <a:cs typeface="Cascadia Mono SemiLight" panose="020B0609020000020004" pitchFamily="49" charset="0"/>
              </a:rPr>
              <a:t>2022-modeling-summer-school\02_R_Data"</a:t>
            </a:r>
            <a:endParaRPr lang="de-DE" sz="1200" dirty="0" smtClean="0">
              <a:solidFill>
                <a:schemeClr val="accent6"/>
              </a:solidFill>
            </a:endParaRPr>
          </a:p>
          <a:p>
            <a:pPr lvl="1"/>
            <a:endParaRPr lang="de-DE" dirty="0" smtClean="0">
              <a:solidFill>
                <a:schemeClr val="accent1">
                  <a:lumMod val="75000"/>
                </a:schemeClr>
              </a:solidFill>
              <a:latin typeface="Cascadia Mono SemiLight" panose="020B0609020000020004" pitchFamily="49" charset="0"/>
              <a:cs typeface="Cascadia Mono SemiLight" panose="020B0609020000020004" pitchFamily="49" charset="0"/>
            </a:endParaRPr>
          </a:p>
          <a:p>
            <a:endParaRPr lang="de-DE" dirty="0" smtClean="0"/>
          </a:p>
          <a:p>
            <a:endParaRPr lang="de-DE" dirty="0"/>
          </a:p>
          <a:p>
            <a:endParaRPr lang="en-US" sz="1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047599-9310-514D-B974-D1107FB324F4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12"/>
          <a:stretch/>
        </p:blipFill>
        <p:spPr>
          <a:xfrm>
            <a:off x="7987229" y="1586314"/>
            <a:ext cx="4204771" cy="615315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207568" y="1361429"/>
            <a:ext cx="3208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98999C"/>
                </a:solidFill>
                <a:latin typeface="+mj-lt"/>
              </a:rPr>
              <a:t>https://de.wikipedia.org/wiki/Verzeichnisstruktur</a:t>
            </a:r>
          </a:p>
        </p:txBody>
      </p:sp>
    </p:spTree>
    <p:extLst>
      <p:ext uri="{BB962C8B-B14F-4D97-AF65-F5344CB8AC3E}">
        <p14:creationId xmlns:p14="http://schemas.microsoft.com/office/powerpoint/2010/main" val="280642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2413</Words>
  <Application>Microsoft Office PowerPoint</Application>
  <PresentationFormat>Breitbild</PresentationFormat>
  <Paragraphs>402</Paragraphs>
  <Slides>43</Slides>
  <Notes>25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55" baseType="lpstr">
      <vt:lpstr>Arial</vt:lpstr>
      <vt:lpstr>Calibri</vt:lpstr>
      <vt:lpstr>Calibri Light</vt:lpstr>
      <vt:lpstr>Cambria</vt:lpstr>
      <vt:lpstr>Cascadia Code</vt:lpstr>
      <vt:lpstr>Cascadia Code SemiLight</vt:lpstr>
      <vt:lpstr>Cascadia Mono</vt:lpstr>
      <vt:lpstr>Cascadia Mono SemiLight</vt:lpstr>
      <vt:lpstr>Helvetica</vt:lpstr>
      <vt:lpstr>Helvetica Light</vt:lpstr>
      <vt:lpstr>Wingdings</vt:lpstr>
      <vt:lpstr>Office</vt:lpstr>
      <vt:lpstr> Einführung in R: II.  Working with Data</vt:lpstr>
      <vt:lpstr>Ablauf</vt:lpstr>
      <vt:lpstr>Das Drumherum</vt:lpstr>
      <vt:lpstr>Warum brauche ich zwei Programme? </vt:lpstr>
      <vt:lpstr>Daten einlesen</vt:lpstr>
      <vt:lpstr>Daten einlesen – Befehl </vt:lpstr>
      <vt:lpstr>Daten einlesen – Rstudio Shortcut</vt:lpstr>
      <vt:lpstr>Packages</vt:lpstr>
      <vt:lpstr>Exkurs: Pfade &amp; Struktur von PC-Dateisystemen</vt:lpstr>
      <vt:lpstr>Workflow &amp; RStudio Projects </vt:lpstr>
      <vt:lpstr>Style</vt:lpstr>
      <vt:lpstr>Skript-Struktur</vt:lpstr>
      <vt:lpstr>Variablennamen</vt:lpstr>
      <vt:lpstr>Übungsaufgaben</vt:lpstr>
      <vt:lpstr>II. Data Handling  &amp; Manipulation</vt:lpstr>
      <vt:lpstr>Data Handling &amp; Manipulation</vt:lpstr>
      <vt:lpstr>Data Handling &amp; Manipulation</vt:lpstr>
      <vt:lpstr>Basic Befehle Aufgabe: Was tun diese Befehle? Probiert selber in R aus und lest in der Dokumentation nach. </vt:lpstr>
      <vt:lpstr>Subsetting</vt:lpstr>
      <vt:lpstr>Rename and Recode Variables</vt:lpstr>
      <vt:lpstr>Summarizing / Aggregating</vt:lpstr>
      <vt:lpstr>Combining Objects / Dataframes</vt:lpstr>
      <vt:lpstr>Reshaping Data – Long vs. Wide Format</vt:lpstr>
      <vt:lpstr>Reshaping Data – tidyr</vt:lpstr>
      <vt:lpstr>Reshaping Data – tidyr</vt:lpstr>
      <vt:lpstr>Tidyverse</vt:lpstr>
      <vt:lpstr>PAUSE</vt:lpstr>
      <vt:lpstr>Übungsaufgaben</vt:lpstr>
      <vt:lpstr>Plots</vt:lpstr>
      <vt:lpstr>Was für Arten von Plots kennt ihr? </vt:lpstr>
      <vt:lpstr>R: base R vs. ggplot2 </vt:lpstr>
      <vt:lpstr>Histogramm: hist()</vt:lpstr>
      <vt:lpstr>Scatterplot: plot()</vt:lpstr>
      <vt:lpstr>Boxplot: boxplot()</vt:lpstr>
      <vt:lpstr>Balkendiagramm: barplot()</vt:lpstr>
      <vt:lpstr>PAUSE</vt:lpstr>
      <vt:lpstr>Übungsaufgaben</vt:lpstr>
      <vt:lpstr>Getting Help</vt:lpstr>
      <vt:lpstr>Getting Help</vt:lpstr>
      <vt:lpstr>HELP</vt:lpstr>
      <vt:lpstr>Wenn gar nichts mehr geht </vt:lpstr>
      <vt:lpstr>Heute Nachmittag</vt:lpstr>
      <vt:lpstr>Danke für Eure Aufmerksamkeit!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the Independence of Processes within the Dual Process Model of Recognition Memory</dc:title>
  <dc:creator>Marie Jakob</dc:creator>
  <cp:lastModifiedBy>Jakob, Marie</cp:lastModifiedBy>
  <cp:revision>658</cp:revision>
  <dcterms:created xsi:type="dcterms:W3CDTF">2021-05-26T09:07:03Z</dcterms:created>
  <dcterms:modified xsi:type="dcterms:W3CDTF">2022-08-04T08:56:52Z</dcterms:modified>
</cp:coreProperties>
</file>